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sldIdLst>
    <p:sldId id="320" r:id="rId5"/>
    <p:sldId id="321" r:id="rId6"/>
    <p:sldId id="322" r:id="rId7"/>
    <p:sldId id="323" r:id="rId8"/>
    <p:sldId id="330" r:id="rId9"/>
    <p:sldId id="324" r:id="rId10"/>
    <p:sldId id="264" r:id="rId11"/>
    <p:sldId id="262" r:id="rId12"/>
    <p:sldId id="308" r:id="rId13"/>
    <p:sldId id="307" r:id="rId14"/>
    <p:sldId id="310" r:id="rId15"/>
    <p:sldId id="311" r:id="rId16"/>
    <p:sldId id="312" r:id="rId17"/>
    <p:sldId id="315" r:id="rId18"/>
    <p:sldId id="313" r:id="rId19"/>
    <p:sldId id="314" r:id="rId20"/>
    <p:sldId id="316" r:id="rId21"/>
    <p:sldId id="318" r:id="rId22"/>
    <p:sldId id="325" r:id="rId23"/>
    <p:sldId id="326" r:id="rId24"/>
    <p:sldId id="327" r:id="rId25"/>
    <p:sldId id="328" r:id="rId26"/>
    <p:sldId id="329" r:id="rId27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D4007380-01D8-44FC-9C88-A805261C31CA}">
          <p14:sldIdLst>
            <p14:sldId id="320"/>
            <p14:sldId id="321"/>
            <p14:sldId id="322"/>
            <p14:sldId id="323"/>
            <p14:sldId id="330"/>
            <p14:sldId id="324"/>
            <p14:sldId id="264"/>
            <p14:sldId id="262"/>
            <p14:sldId id="308"/>
            <p14:sldId id="307"/>
            <p14:sldId id="310"/>
            <p14:sldId id="311"/>
            <p14:sldId id="312"/>
            <p14:sldId id="315"/>
            <p14:sldId id="313"/>
            <p14:sldId id="314"/>
            <p14:sldId id="316"/>
            <p14:sldId id="318"/>
          </p14:sldIdLst>
        </p14:section>
        <p14:section name="Ikke-navngivet sektion" id="{F48E577B-C6E6-4455-B2F8-D3FA024B2D09}">
          <p14:sldIdLst>
            <p14:sldId id="325"/>
            <p14:sldId id="326"/>
            <p14:sldId id="327"/>
            <p14:sldId id="328"/>
            <p14:sldId id="32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lla Hilden" initials="UH" lastIdx="1" clrIdx="0">
    <p:extLst>
      <p:ext uri="{19B8F6BF-5375-455C-9EA6-DF929625EA0E}">
        <p15:presenceInfo xmlns:p15="http://schemas.microsoft.com/office/powerpoint/2012/main" userId="S-1-5-21-87887501-219685469-1135226976-35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050"/>
    <a:srgbClr val="336600"/>
    <a:srgbClr val="49AF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4B8238-68AD-4DB4-8CA2-B5F0EAA30CC6}" vWet="4" dt="2023-03-16T11:08:47.590"/>
    <p1510:client id="{8BF518FD-AD9D-4A01-A872-AFC09348A1A7}" v="2" dt="2023-03-16T13:51:44.578"/>
    <p1510:client id="{E81406F4-BF11-4DE2-B198-096339EDCF37}" v="23" dt="2023-03-16T11:10:09.233"/>
    <p1510:client id="{ECD80D3A-618F-4704-9E8C-B2B252682520}" v="89" dt="2023-03-16T10:01:41.532"/>
    <p1510:client id="{FA49C5EA-64F6-458A-B90A-12819FC59EF4}" v="370" dt="2023-03-16T11:36:04.7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163F4-6A8D-4226-8799-D1E56623182E}" type="datetimeFigureOut">
              <a:rPr lang="da-DK" smtClean="0"/>
              <a:t>28-05-2026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70D5C-CD3B-4B3C-B057-9AF7E05A6D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519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70D5C-CD3B-4B3C-B057-9AF7E05A6DF8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39542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70D5C-CD3B-4B3C-B057-9AF7E05A6DF8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118081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70D5C-CD3B-4B3C-B057-9AF7E05A6DF8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542972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70D5C-CD3B-4B3C-B057-9AF7E05A6DF8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2344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70D5C-CD3B-4B3C-B057-9AF7E05A6DF8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12872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70D5C-CD3B-4B3C-B057-9AF7E05A6DF8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73210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70D5C-CD3B-4B3C-B057-9AF7E05A6DF8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30093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70D5C-CD3B-4B3C-B057-9AF7E05A6DF8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2523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70D5C-CD3B-4B3C-B057-9AF7E05A6DF8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3249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70D5C-CD3B-4B3C-B057-9AF7E05A6DF8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22872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70D5C-CD3B-4B3C-B057-9AF7E05A6DF8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6829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70D5C-CD3B-4B3C-B057-9AF7E05A6DF8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015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6F6A-3A86-429A-BC91-0D7B43D42AB3}" type="datetimeFigureOut">
              <a:rPr lang="da-DK" smtClean="0"/>
              <a:t>28-05-2026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6CB61-A2CB-40E4-B305-8F3923BB32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52279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6F6A-3A86-429A-BC91-0D7B43D42AB3}" type="datetimeFigureOut">
              <a:rPr lang="da-DK" smtClean="0"/>
              <a:t>28-05-2026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6CB61-A2CB-40E4-B305-8F3923BB32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7266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6F6A-3A86-429A-BC91-0D7B43D42AB3}" type="datetimeFigureOut">
              <a:rPr lang="da-DK" smtClean="0"/>
              <a:t>28-05-2026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6CB61-A2CB-40E4-B305-8F3923BB32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936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34F7F0A4-CFF5-442D-BDB0-21C5CC1A8225}"/>
              </a:ext>
            </a:extLst>
          </p:cNvPr>
          <p:cNvSpPr/>
          <p:nvPr userDrawn="1"/>
        </p:nvSpPr>
        <p:spPr>
          <a:xfrm>
            <a:off x="10482349" y="216131"/>
            <a:ext cx="1323490" cy="1388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524000" y="1343694"/>
            <a:ext cx="8758989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da-DK"/>
              <a:t>Overskrift</a:t>
            </a:r>
          </a:p>
        </p:txBody>
      </p:sp>
      <p:sp>
        <p:nvSpPr>
          <p:cNvPr id="7" name="Pladsholder til indhold 2"/>
          <p:cNvSpPr>
            <a:spLocks noGrp="1"/>
          </p:cNvSpPr>
          <p:nvPr>
            <p:ph idx="13" hasCustomPrompt="1"/>
          </p:nvPr>
        </p:nvSpPr>
        <p:spPr>
          <a:xfrm>
            <a:off x="1105226" y="2586957"/>
            <a:ext cx="8758989" cy="3203574"/>
          </a:xfrm>
        </p:spPr>
        <p:txBody>
          <a:bodyPr/>
          <a:lstStyle>
            <a:lvl1pPr>
              <a:defRPr/>
            </a:lvl1pPr>
          </a:lstStyle>
          <a:p>
            <a:r>
              <a:rPr lang="da-DK" err="1"/>
              <a:t>Affgaafdafdadfadfag</a:t>
            </a:r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AF8F17BB-7CB1-4DCB-8951-79CDED0D10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05345" cy="6858000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C0863AF1-555D-40CF-964D-6F5B95153582}"/>
              </a:ext>
            </a:extLst>
          </p:cNvPr>
          <p:cNvSpPr/>
          <p:nvPr userDrawn="1"/>
        </p:nvSpPr>
        <p:spPr>
          <a:xfrm>
            <a:off x="10870643" y="410264"/>
            <a:ext cx="299258" cy="307777"/>
          </a:xfrm>
          <a:prstGeom prst="ellipse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ED81F8E-525F-4AFA-97EA-12FA045B1BCF}"/>
              </a:ext>
            </a:extLst>
          </p:cNvPr>
          <p:cNvSpPr/>
          <p:nvPr userDrawn="1"/>
        </p:nvSpPr>
        <p:spPr>
          <a:xfrm>
            <a:off x="11245305" y="480852"/>
            <a:ext cx="299258" cy="307777"/>
          </a:xfrm>
          <a:prstGeom prst="ellipse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FBF1AC92-71BA-45E9-8EBF-7ECB60B2E59C}"/>
              </a:ext>
            </a:extLst>
          </p:cNvPr>
          <p:cNvSpPr/>
          <p:nvPr userDrawn="1"/>
        </p:nvSpPr>
        <p:spPr>
          <a:xfrm>
            <a:off x="11348529" y="839520"/>
            <a:ext cx="299258" cy="307777"/>
          </a:xfrm>
          <a:prstGeom prst="ellipse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576AB6B2-124C-465D-BCB3-DE3B3466AEEF}"/>
              </a:ext>
            </a:extLst>
          </p:cNvPr>
          <p:cNvSpPr/>
          <p:nvPr userDrawn="1"/>
        </p:nvSpPr>
        <p:spPr>
          <a:xfrm>
            <a:off x="10973867" y="760429"/>
            <a:ext cx="299258" cy="307777"/>
          </a:xfrm>
          <a:prstGeom prst="ellipse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BEDAC8FA-5E4D-47F4-9A7B-EF9FE5836A97}"/>
              </a:ext>
            </a:extLst>
          </p:cNvPr>
          <p:cNvSpPr/>
          <p:nvPr userDrawn="1"/>
        </p:nvSpPr>
        <p:spPr>
          <a:xfrm>
            <a:off x="10599205" y="698476"/>
            <a:ext cx="299258" cy="307777"/>
          </a:xfrm>
          <a:prstGeom prst="ellipse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0B65B50D-B6E0-4E05-B71F-0105ABFE5895}"/>
              </a:ext>
            </a:extLst>
          </p:cNvPr>
          <p:cNvSpPr/>
          <p:nvPr userDrawn="1"/>
        </p:nvSpPr>
        <p:spPr>
          <a:xfrm>
            <a:off x="11086439" y="1140617"/>
            <a:ext cx="299258" cy="307777"/>
          </a:xfrm>
          <a:prstGeom prst="ellipse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C8C7E700-437A-472E-A965-8E0B363DE323}"/>
              </a:ext>
            </a:extLst>
          </p:cNvPr>
          <p:cNvSpPr/>
          <p:nvPr userDrawn="1"/>
        </p:nvSpPr>
        <p:spPr>
          <a:xfrm>
            <a:off x="10735059" y="1057143"/>
            <a:ext cx="299258" cy="307777"/>
          </a:xfrm>
          <a:prstGeom prst="ellipse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Rektangel: afrundede hjørner 2">
            <a:extLst>
              <a:ext uri="{FF2B5EF4-FFF2-40B4-BE49-F238E27FC236}">
                <a16:creationId xmlns:a16="http://schemas.microsoft.com/office/drawing/2014/main" id="{FD199D5E-B05D-41B4-A223-10CAFBF62F9F}"/>
              </a:ext>
            </a:extLst>
          </p:cNvPr>
          <p:cNvSpPr/>
          <p:nvPr userDrawn="1"/>
        </p:nvSpPr>
        <p:spPr>
          <a:xfrm rot="16200000">
            <a:off x="-680710" y="3615975"/>
            <a:ext cx="2313880" cy="42044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b="1">
                <a:solidFill>
                  <a:schemeClr val="accent4">
                    <a:lumMod val="60000"/>
                    <a:lumOff val="40000"/>
                  </a:schemeClr>
                </a:solidFill>
              </a:rPr>
              <a:t>WEBINAR</a:t>
            </a:r>
          </a:p>
        </p:txBody>
      </p:sp>
    </p:spTree>
    <p:extLst>
      <p:ext uri="{BB962C8B-B14F-4D97-AF65-F5344CB8AC3E}">
        <p14:creationId xmlns:p14="http://schemas.microsoft.com/office/powerpoint/2010/main" val="3009957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6CB61-A2CB-40E4-B305-8F3923BB3279}" type="slidenum">
              <a:rPr lang="da-DK" smtClean="0"/>
              <a:t>‹nr.›</a:t>
            </a:fld>
            <a:endParaRPr lang="da-DK"/>
          </a:p>
        </p:txBody>
      </p:sp>
      <p:sp>
        <p:nvSpPr>
          <p:cNvPr id="7" name="Pladsholder til dato 3"/>
          <p:cNvSpPr txBox="1">
            <a:spLocks/>
          </p:cNvSpPr>
          <p:nvPr userDrawn="1"/>
        </p:nvSpPr>
        <p:spPr>
          <a:xfrm>
            <a:off x="1772652" y="6508750"/>
            <a:ext cx="25503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216F6A-3A86-429A-BC91-0D7B43D42AB3}" type="datetimeFigureOut">
              <a:rPr lang="da-DK" smtClean="0"/>
              <a:pPr/>
              <a:t>28-05-2026</a:t>
            </a:fld>
            <a:endParaRPr lang="da-DK"/>
          </a:p>
        </p:txBody>
      </p:sp>
      <p:sp>
        <p:nvSpPr>
          <p:cNvPr id="8" name="Pladsholder til sidefod 4"/>
          <p:cNvSpPr txBox="1">
            <a:spLocks/>
          </p:cNvSpPr>
          <p:nvPr userDrawn="1"/>
        </p:nvSpPr>
        <p:spPr>
          <a:xfrm>
            <a:off x="2646577" y="6508750"/>
            <a:ext cx="2442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LÆRINGS- OG KVALITETSTEAMS</a:t>
            </a:r>
          </a:p>
        </p:txBody>
      </p:sp>
    </p:spTree>
    <p:extLst>
      <p:ext uri="{BB962C8B-B14F-4D97-AF65-F5344CB8AC3E}">
        <p14:creationId xmlns:p14="http://schemas.microsoft.com/office/powerpoint/2010/main" val="3840943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6CB61-A2CB-40E4-B305-8F3923BB3279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Pladsholder til dato 3"/>
          <p:cNvSpPr>
            <a:spLocks noGrp="1"/>
          </p:cNvSpPr>
          <p:nvPr>
            <p:ph type="dt" sz="half" idx="13"/>
          </p:nvPr>
        </p:nvSpPr>
        <p:spPr>
          <a:xfrm>
            <a:off x="1620252" y="6356350"/>
            <a:ext cx="25503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16F6A-3A86-429A-BC91-0D7B43D42AB3}" type="datetimeFigureOut">
              <a:rPr lang="da-DK" smtClean="0"/>
              <a:t>28-05-2026</a:t>
            </a:fld>
            <a:endParaRPr lang="da-DK"/>
          </a:p>
        </p:txBody>
      </p:sp>
      <p:sp>
        <p:nvSpPr>
          <p:cNvPr id="9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494177" y="6356350"/>
            <a:ext cx="2442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/>
              <a:t>LÆRINGS- OG KVALITETSTEAMS</a:t>
            </a:r>
          </a:p>
        </p:txBody>
      </p:sp>
    </p:spTree>
    <p:extLst>
      <p:ext uri="{BB962C8B-B14F-4D97-AF65-F5344CB8AC3E}">
        <p14:creationId xmlns:p14="http://schemas.microsoft.com/office/powerpoint/2010/main" val="2416990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6F6A-3A86-429A-BC91-0D7B43D42AB3}" type="datetimeFigureOut">
              <a:rPr lang="da-DK" smtClean="0"/>
              <a:t>28-05-2026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6CB61-A2CB-40E4-B305-8F3923BB32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21559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6F6A-3A86-429A-BC91-0D7B43D42AB3}" type="datetimeFigureOut">
              <a:rPr lang="da-DK" smtClean="0"/>
              <a:t>28-05-2026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6CB61-A2CB-40E4-B305-8F3923BB32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5036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6F6A-3A86-429A-BC91-0D7B43D42AB3}" type="datetimeFigureOut">
              <a:rPr lang="da-DK" smtClean="0"/>
              <a:t>28-05-2026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6CB61-A2CB-40E4-B305-8F3923BB32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376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6F6A-3A86-429A-BC91-0D7B43D42AB3}" type="datetimeFigureOut">
              <a:rPr lang="da-DK" smtClean="0"/>
              <a:t>28-05-2026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6CB61-A2CB-40E4-B305-8F3923BB32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7055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6F6A-3A86-429A-BC91-0D7B43D42AB3}" type="datetimeFigureOut">
              <a:rPr lang="da-DK" smtClean="0"/>
              <a:t>28-05-2026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6CB61-A2CB-40E4-B305-8F3923BB32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9992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1620252" y="365125"/>
            <a:ext cx="973354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620252" y="1825625"/>
            <a:ext cx="973354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1620252" y="6356350"/>
            <a:ext cx="25503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16F6A-3A86-429A-BC91-0D7B43D42AB3}" type="datetimeFigureOut">
              <a:rPr lang="da-DK" smtClean="0"/>
              <a:t>28-05-2026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494177" y="6356350"/>
            <a:ext cx="2442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/>
              <a:t>LÆRINGS- OG KVALITETSTEAMS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6CB61-A2CB-40E4-B305-8F3923BB3279}" type="slidenum">
              <a:rPr lang="da-DK" smtClean="0"/>
              <a:t>‹nr.›</a:t>
            </a:fld>
            <a:endParaRPr lang="da-DK"/>
          </a:p>
        </p:txBody>
      </p:sp>
      <p:pic>
        <p:nvPicPr>
          <p:cNvPr id="7" name="Pladsholder til indhold 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5149" y="365125"/>
            <a:ext cx="1121068" cy="1114092"/>
          </a:xfrm>
          <a:prstGeom prst="rect">
            <a:avLst/>
          </a:prstGeom>
        </p:spPr>
      </p:pic>
      <p:sp>
        <p:nvSpPr>
          <p:cNvPr id="8" name="Rektangel 7"/>
          <p:cNvSpPr/>
          <p:nvPr userDrawn="1"/>
        </p:nvSpPr>
        <p:spPr>
          <a:xfrm>
            <a:off x="0" y="0"/>
            <a:ext cx="962526" cy="6858000"/>
          </a:xfrm>
          <a:prstGeom prst="rect">
            <a:avLst/>
          </a:prstGeom>
          <a:solidFill>
            <a:srgbClr val="49A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20346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f.lejsgaard@rn.d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f.lejsgaard@rn.d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C8E94E-5D04-498A-BB29-67988396F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latin typeface="Calibri"/>
                <a:cs typeface="Calibri"/>
              </a:rPr>
              <a:t>Dagsorden d. 16/3 2023 </a:t>
            </a:r>
            <a:r>
              <a:rPr lang="da-DK" sz="2000">
                <a:latin typeface="Calibri"/>
                <a:cs typeface="Calibri"/>
              </a:rPr>
              <a:t>kl. 13.00-14.30 </a:t>
            </a:r>
            <a:endParaRPr lang="da-DK" sz="200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E0BADD8-E4FD-4144-8E4F-A0A6AA40A25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908789" y="2993357"/>
            <a:ext cx="8758989" cy="32035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a-DK" sz="1800">
                <a:effectLst/>
                <a:latin typeface="Calibri"/>
                <a:ea typeface="Times New Roman" panose="02020603050405020304" pitchFamily="18" charset="0"/>
                <a:cs typeface="Calibri"/>
              </a:rPr>
              <a:t>Velkommen og kort rammesætning for mødet</a:t>
            </a:r>
            <a:r>
              <a:rPr lang="da-DK" sz="1800">
                <a:latin typeface="Calibri"/>
                <a:ea typeface="Times New Roman" panose="02020603050405020304" pitchFamily="18" charset="0"/>
                <a:cs typeface="Calibri"/>
              </a:rPr>
              <a:t> </a:t>
            </a:r>
            <a:endParaRPr lang="da-DK" sz="1800">
              <a:effectLst/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da-DK" sz="1800">
                <a:effectLst/>
                <a:latin typeface="Calibri"/>
                <a:ea typeface="Times New Roman" panose="02020603050405020304" pitchFamily="18" charset="0"/>
                <a:cs typeface="Calibri"/>
              </a:rPr>
              <a:t>Sparring på hvad I står i lige </a:t>
            </a:r>
            <a:r>
              <a:rPr lang="da-DK" sz="1800">
                <a:latin typeface="Calibri"/>
                <a:ea typeface="Times New Roman" panose="02020603050405020304" pitchFamily="18" charset="0"/>
                <a:cs typeface="Calibri"/>
              </a:rPr>
              <a:t>nu – medbring </a:t>
            </a:r>
            <a:r>
              <a:rPr lang="da-DK" sz="1800">
                <a:effectLst/>
                <a:latin typeface="Calibri"/>
                <a:ea typeface="Times New Roman" panose="02020603050405020304" pitchFamily="18" charset="0"/>
                <a:cs typeface="Calibri"/>
              </a:rPr>
              <a:t>jeres problemstilling til mødet</a:t>
            </a:r>
            <a:r>
              <a:rPr lang="da-DK" sz="1800">
                <a:latin typeface="Calibri"/>
                <a:ea typeface="Times New Roman" panose="02020603050405020304" pitchFamily="18" charset="0"/>
                <a:cs typeface="Calibri"/>
              </a:rPr>
              <a:t>. </a:t>
            </a:r>
            <a:r>
              <a:rPr lang="da-DK" sz="1800">
                <a:effectLst/>
                <a:latin typeface="Calibri"/>
                <a:ea typeface="Times New Roman" panose="02020603050405020304" pitchFamily="18" charset="0"/>
                <a:cs typeface="Calibri"/>
              </a:rPr>
              <a:t>I bliver opdelt i mindre grupper og skal give hinanden sparring ud fra spørgsmål, som I får uddelt på </a:t>
            </a:r>
            <a:r>
              <a:rPr lang="da-DK" sz="1800">
                <a:latin typeface="Calibri"/>
                <a:ea typeface="Times New Roman" panose="02020603050405020304" pitchFamily="18" charset="0"/>
                <a:cs typeface="Calibri"/>
              </a:rPr>
              <a:t>mødet</a:t>
            </a:r>
            <a:r>
              <a:rPr lang="da-DK" sz="1800" i="1">
                <a:latin typeface="Calibri"/>
                <a:ea typeface="Times New Roman" panose="02020603050405020304" pitchFamily="18" charset="0"/>
                <a:cs typeface="Calibri"/>
              </a:rPr>
              <a:t>.</a:t>
            </a:r>
            <a:endParaRPr lang="da-DK" sz="1800">
              <a:effectLst/>
              <a:latin typeface="Times New Roman"/>
              <a:ea typeface="Calibri" panose="020F0502020204030204" pitchFamily="34" charset="0"/>
              <a:cs typeface="Calibri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da-DK" sz="1800">
                <a:effectLst/>
                <a:latin typeface="Calibri"/>
                <a:ea typeface="Times New Roman" panose="02020603050405020304" pitchFamily="18" charset="0"/>
                <a:cs typeface="Calibri"/>
              </a:rPr>
              <a:t>Spørgsmål til LKT Tvang LS 3 program </a:t>
            </a:r>
            <a:r>
              <a:rPr lang="da-DK" sz="1800">
                <a:latin typeface="Calibri"/>
                <a:ea typeface="Times New Roman" panose="02020603050405020304" pitchFamily="18" charset="0"/>
                <a:cs typeface="Calibri"/>
              </a:rPr>
              <a:t>(</a:t>
            </a:r>
            <a:r>
              <a:rPr lang="da-DK" sz="1800">
                <a:effectLst/>
                <a:latin typeface="Calibri"/>
                <a:ea typeface="Times New Roman" panose="02020603050405020304" pitchFamily="18" charset="0"/>
                <a:cs typeface="Calibri"/>
              </a:rPr>
              <a:t>programmet er udsendt i separat mail til de regionale tovholdere)</a:t>
            </a:r>
            <a:endParaRPr lang="da-DK" sz="1800">
              <a:effectLst/>
              <a:latin typeface="Times New Roman"/>
              <a:ea typeface="Calibri" panose="020F0502020204030204" pitchFamily="34" charset="0"/>
              <a:cs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da-DK" sz="1800">
                <a:effectLst/>
                <a:latin typeface="Calibri"/>
                <a:ea typeface="Times New Roman" panose="02020603050405020304" pitchFamily="18" charset="0"/>
                <a:cs typeface="Calibri"/>
              </a:rPr>
              <a:t>Storyboard introduktion - skabelon gennemgår vi sammen</a:t>
            </a:r>
            <a:r>
              <a:rPr lang="da-DK" sz="1800">
                <a:latin typeface="Calibri"/>
                <a:ea typeface="Times New Roman" panose="02020603050405020304" pitchFamily="18" charset="0"/>
                <a:cs typeface="Calibri"/>
              </a:rPr>
              <a:t> </a:t>
            </a:r>
            <a:endParaRPr lang="da-DK" sz="1800">
              <a:effectLst/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da-DK" sz="1800">
                <a:effectLst/>
                <a:latin typeface="Calibri"/>
                <a:ea typeface="Times New Roman" panose="02020603050405020304" pitchFamily="18" charset="0"/>
                <a:cs typeface="Calibri"/>
              </a:rPr>
              <a:t>Introduktion til ledelsesopgaven på LS 3 – hvilke ledere skal vi/I have fat i</a:t>
            </a:r>
            <a:r>
              <a:rPr lang="da-DK" sz="1800">
                <a:latin typeface="Calibri"/>
                <a:ea typeface="Times New Roman" panose="02020603050405020304" pitchFamily="18" charset="0"/>
                <a:cs typeface="Calibri"/>
              </a:rPr>
              <a:t>,</a:t>
            </a:r>
            <a:r>
              <a:rPr lang="da-DK" sz="1800">
                <a:effectLst/>
                <a:latin typeface="Calibri"/>
                <a:ea typeface="Times New Roman" panose="02020603050405020304" pitchFamily="18" charset="0"/>
                <a:cs typeface="Calibri"/>
              </a:rPr>
              <a:t> og hvad er opgaven? (</a:t>
            </a:r>
            <a:r>
              <a:rPr lang="da-DK" sz="1800">
                <a:latin typeface="Calibri"/>
                <a:ea typeface="Times New Roman" panose="02020603050405020304" pitchFamily="18" charset="0"/>
                <a:cs typeface="Calibri"/>
              </a:rPr>
              <a:t>Punktet</a:t>
            </a:r>
            <a:r>
              <a:rPr lang="da-DK" sz="1800">
                <a:effectLst/>
                <a:latin typeface="Calibri"/>
                <a:ea typeface="Times New Roman" panose="02020603050405020304" pitchFamily="18" charset="0"/>
                <a:cs typeface="Calibri"/>
              </a:rPr>
              <a:t> er for tovholdere – andre kan logge af mødet her)</a:t>
            </a:r>
            <a:endParaRPr lang="da-DK" sz="1800">
              <a:effectLst/>
              <a:latin typeface="Times New Roman"/>
              <a:ea typeface="Calibri" panose="020F0502020204030204" pitchFamily="34" charset="0"/>
              <a:cs typeface="Calibri"/>
            </a:endParaRPr>
          </a:p>
          <a:p>
            <a:endParaRPr lang="da-DK" sz="1800">
              <a:effectLst/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8797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8758A0C3-4D6B-4F5B-88C1-A42D2B9C3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9831" y="886504"/>
            <a:ext cx="7035043" cy="646331"/>
          </a:xfrm>
        </p:spPr>
        <p:txBody>
          <a:bodyPr/>
          <a:lstStyle/>
          <a:p>
            <a:r>
              <a:rPr lang="da-DK" sz="4000"/>
              <a:t>Hvem er vi?</a:t>
            </a:r>
          </a:p>
        </p:txBody>
      </p:sp>
      <p:sp>
        <p:nvSpPr>
          <p:cNvPr id="5" name="Pladsholder til indhold 2">
            <a:extLst>
              <a:ext uri="{FF2B5EF4-FFF2-40B4-BE49-F238E27FC236}">
                <a16:creationId xmlns:a16="http://schemas.microsoft.com/office/drawing/2014/main" id="{B312A2D1-BD36-43C8-BEDA-CF2C9F34D9CA}"/>
              </a:ext>
            </a:extLst>
          </p:cNvPr>
          <p:cNvSpPr txBox="1">
            <a:spLocks/>
          </p:cNvSpPr>
          <p:nvPr/>
        </p:nvSpPr>
        <p:spPr>
          <a:xfrm>
            <a:off x="2649829" y="2080562"/>
            <a:ext cx="7033633" cy="86793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[Indsæt navne, mailadresser og foto på teamet, så andre kan kontakte jer] </a:t>
            </a:r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97736BE4-10CF-4192-A3DD-FC476969B748}"/>
              </a:ext>
            </a:extLst>
          </p:cNvPr>
          <p:cNvGraphicFramePr>
            <a:graphicFrameLocks noGrp="1"/>
          </p:cNvGraphicFramePr>
          <p:nvPr/>
        </p:nvGraphicFramePr>
        <p:xfrm>
          <a:off x="6743595" y="3974539"/>
          <a:ext cx="3348880" cy="2128246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548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32">
                <a:tc gridSpan="2">
                  <a:txBody>
                    <a:bodyPr/>
                    <a:lstStyle/>
                    <a:p>
                      <a:r>
                        <a:rPr lang="da-DK" sz="1200"/>
                        <a:t>Forbedringsteamet hjælpes af følgende personer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r>
                        <a:rPr lang="da-DK" sz="1200"/>
                        <a:t>Sponsor</a:t>
                      </a:r>
                    </a:p>
                    <a:p>
                      <a:r>
                        <a:rPr lang="da-DK" sz="1200"/>
                        <a:t>Ansvarlig leder/chef</a:t>
                      </a:r>
                    </a:p>
                    <a:p>
                      <a:r>
                        <a:rPr lang="da-DK" sz="1200"/>
                        <a:t>Styregruppe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r>
                        <a:rPr lang="da-DK" sz="1200"/>
                        <a:t>Forbedringsvejleder</a:t>
                      </a:r>
                    </a:p>
                    <a:p>
                      <a:r>
                        <a:rPr lang="da-DK" sz="1200"/>
                        <a:t>Kvalitetskonsulent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r>
                        <a:rPr lang="da-DK" sz="1200"/>
                        <a:t>Patient-/pårørende-repræsentant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423A98F9-CFD9-4F0B-846F-50A6EFDB2DB7}"/>
              </a:ext>
            </a:extLst>
          </p:cNvPr>
          <p:cNvGraphicFramePr>
            <a:graphicFrameLocks noGrp="1"/>
          </p:cNvGraphicFramePr>
          <p:nvPr/>
        </p:nvGraphicFramePr>
        <p:xfrm>
          <a:off x="3214897" y="3345873"/>
          <a:ext cx="2951748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5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58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7557">
                <a:tc gridSpan="2">
                  <a:txBody>
                    <a:bodyPr/>
                    <a:lstStyle/>
                    <a:p>
                      <a:r>
                        <a:rPr lang="da-DK"/>
                        <a:t>Vores</a:t>
                      </a:r>
                      <a:r>
                        <a:rPr lang="da-DK" baseline="0"/>
                        <a:t> forbedringsteam består af</a:t>
                      </a:r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4731">
                <a:tc>
                  <a:txBody>
                    <a:bodyPr/>
                    <a:lstStyle/>
                    <a:p>
                      <a:r>
                        <a:rPr lang="da-DK">
                          <a:solidFill>
                            <a:schemeClr val="bg1"/>
                          </a:solidFill>
                        </a:rPr>
                        <a:t>(navn)</a:t>
                      </a:r>
                    </a:p>
                    <a:p>
                      <a:endParaRPr lang="da-DK">
                        <a:solidFill>
                          <a:schemeClr val="bg1"/>
                        </a:solidFill>
                      </a:endParaRPr>
                    </a:p>
                    <a:p>
                      <a:endParaRPr lang="da-DK">
                        <a:solidFill>
                          <a:schemeClr val="bg1"/>
                        </a:solidFill>
                      </a:endParaRPr>
                    </a:p>
                    <a:p>
                      <a:endParaRPr lang="da-DK">
                        <a:solidFill>
                          <a:schemeClr val="bg1"/>
                        </a:solidFill>
                      </a:endParaRPr>
                    </a:p>
                    <a:p>
                      <a:endParaRPr lang="da-DK">
                        <a:solidFill>
                          <a:schemeClr val="bg1"/>
                        </a:solidFill>
                      </a:endParaRPr>
                    </a:p>
                    <a:p>
                      <a:endParaRPr lang="da-DK">
                        <a:solidFill>
                          <a:schemeClr val="bg1"/>
                        </a:solidFill>
                      </a:endParaRPr>
                    </a:p>
                    <a:p>
                      <a:endParaRPr lang="da-DK">
                        <a:solidFill>
                          <a:schemeClr val="bg1"/>
                        </a:solidFill>
                      </a:endParaRPr>
                    </a:p>
                    <a:p>
                      <a:endParaRPr lang="da-DK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>
                          <a:solidFill>
                            <a:schemeClr val="bg1"/>
                          </a:solidFill>
                        </a:rPr>
                        <a:t>(titel/jobfunktion)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6009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1">
            <a:extLst>
              <a:ext uri="{FF2B5EF4-FFF2-40B4-BE49-F238E27FC236}">
                <a16:creationId xmlns:a16="http://schemas.microsoft.com/office/drawing/2014/main" id="{A71B91EB-7C8D-480E-B89B-9E94BEAC73A3}"/>
              </a:ext>
            </a:extLst>
          </p:cNvPr>
          <p:cNvSpPr txBox="1">
            <a:spLocks/>
          </p:cNvSpPr>
          <p:nvPr/>
        </p:nvSpPr>
        <p:spPr>
          <a:xfrm>
            <a:off x="2579183" y="3161216"/>
            <a:ext cx="7033633" cy="20313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[Del en anonymiseret borger-/patienthistorie, som I er stødt på i forbindelse med jeres arbejde med LKT Tvang, og som har motiveret jer til at fortsætte.]</a:t>
            </a:r>
          </a:p>
        </p:txBody>
      </p:sp>
      <p:sp>
        <p:nvSpPr>
          <p:cNvPr id="5" name="Titel 2">
            <a:extLst>
              <a:ext uri="{FF2B5EF4-FFF2-40B4-BE49-F238E27FC236}">
                <a16:creationId xmlns:a16="http://schemas.microsoft.com/office/drawing/2014/main" id="{F1859E37-B0F4-4E20-8B4E-1E6AA0EDF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9185" y="1990242"/>
            <a:ext cx="7035043" cy="600164"/>
          </a:xfrm>
        </p:spPr>
        <p:txBody>
          <a:bodyPr>
            <a:normAutofit fontScale="90000"/>
          </a:bodyPr>
          <a:lstStyle/>
          <a:p>
            <a:r>
              <a:rPr lang="da-DK"/>
              <a:t>Vores patienthistorie</a:t>
            </a:r>
          </a:p>
        </p:txBody>
      </p:sp>
    </p:spTree>
    <p:extLst>
      <p:ext uri="{BB962C8B-B14F-4D97-AF65-F5344CB8AC3E}">
        <p14:creationId xmlns:p14="http://schemas.microsoft.com/office/powerpoint/2010/main" val="3817401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indhold 1">
            <a:extLst>
              <a:ext uri="{FF2B5EF4-FFF2-40B4-BE49-F238E27FC236}">
                <a16:creationId xmlns:a16="http://schemas.microsoft.com/office/drawing/2014/main" id="{47FFB3F3-A046-4481-9742-7922B76E92F5}"/>
              </a:ext>
            </a:extLst>
          </p:cNvPr>
          <p:cNvSpPr txBox="1">
            <a:spLocks/>
          </p:cNvSpPr>
          <p:nvPr/>
        </p:nvSpPr>
        <p:spPr>
          <a:xfrm>
            <a:off x="2779137" y="3142744"/>
            <a:ext cx="7033633" cy="21595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[Beskriv, hvad jeres </a:t>
            </a:r>
            <a:r>
              <a:rPr lang="da-DK" err="1"/>
              <a:t>musiq</a:t>
            </a:r>
            <a:r>
              <a:rPr lang="da-DK"/>
              <a:t>-score fortæller om jeres system, og hvad I skal være opmærksomme på i løbet af projektet.</a:t>
            </a:r>
          </a:p>
          <a:p>
            <a:r>
              <a:rPr lang="da-DK"/>
              <a:t>Indsæt evt. tilhørende kommentarer]</a:t>
            </a:r>
          </a:p>
        </p:txBody>
      </p:sp>
      <p:sp>
        <p:nvSpPr>
          <p:cNvPr id="7" name="Titel 2">
            <a:extLst>
              <a:ext uri="{FF2B5EF4-FFF2-40B4-BE49-F238E27FC236}">
                <a16:creationId xmlns:a16="http://schemas.microsoft.com/office/drawing/2014/main" id="{ACBCB256-79F1-416D-B90C-D532E1176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139" y="1727088"/>
            <a:ext cx="7035043" cy="1089529"/>
          </a:xfrm>
        </p:spPr>
        <p:txBody>
          <a:bodyPr>
            <a:normAutofit fontScale="90000"/>
          </a:bodyPr>
          <a:lstStyle/>
          <a:p>
            <a:r>
              <a:rPr lang="da-DK"/>
              <a:t>Hvilken historie fortæller vores </a:t>
            </a:r>
            <a:r>
              <a:rPr lang="da-DK" err="1"/>
              <a:t>musiq</a:t>
            </a:r>
            <a:r>
              <a:rPr lang="da-DK"/>
              <a:t>-score?</a:t>
            </a:r>
          </a:p>
        </p:txBody>
      </p:sp>
    </p:spTree>
    <p:extLst>
      <p:ext uri="{BB962C8B-B14F-4D97-AF65-F5344CB8AC3E}">
        <p14:creationId xmlns:p14="http://schemas.microsoft.com/office/powerpoint/2010/main" val="2272579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94174B-D230-499F-8292-B3CBEF0B9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508" y="1124384"/>
            <a:ext cx="577098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da-DK" sz="4000">
                <a:ea typeface="Verdana" panose="020B0604030504040204" pitchFamily="34" charset="0"/>
                <a:cs typeface="Verdana" panose="020B0604030504040204" pitchFamily="34" charset="0"/>
              </a:rPr>
              <a:t>Hvad er vores mål og hvor langt er vi nu?</a:t>
            </a:r>
          </a:p>
        </p:txBody>
      </p:sp>
      <p:sp>
        <p:nvSpPr>
          <p:cNvPr id="3" name="Pladsholder til indhold 1">
            <a:extLst>
              <a:ext uri="{FF2B5EF4-FFF2-40B4-BE49-F238E27FC236}">
                <a16:creationId xmlns:a16="http://schemas.microsoft.com/office/drawing/2014/main" id="{7977FCAE-81E0-45AF-A998-CF7383B68ECA}"/>
              </a:ext>
            </a:extLst>
          </p:cNvPr>
          <p:cNvSpPr txBox="1">
            <a:spLocks/>
          </p:cNvSpPr>
          <p:nvPr/>
        </p:nvSpPr>
        <p:spPr>
          <a:xfrm>
            <a:off x="3157829" y="3013435"/>
            <a:ext cx="7033633" cy="24160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[Beskriv jeres mål, indsæt evt. jeres driverdiagram .</a:t>
            </a:r>
          </a:p>
          <a:p>
            <a:pPr marL="0" indent="0">
              <a:buNone/>
            </a:pPr>
            <a:endParaRPr lang="da-DK"/>
          </a:p>
          <a:p>
            <a:r>
              <a:rPr lang="da-DK"/>
              <a:t>Indsæt </a:t>
            </a:r>
            <a:r>
              <a:rPr lang="da-DK" err="1"/>
              <a:t>evt</a:t>
            </a:r>
            <a:r>
              <a:rPr lang="da-DK"/>
              <a:t> jeres elevatortale ]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1EA443F-2049-4166-9973-F07024120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291" y="3568410"/>
            <a:ext cx="1366890" cy="956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3806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2">
            <a:extLst>
              <a:ext uri="{FF2B5EF4-FFF2-40B4-BE49-F238E27FC236}">
                <a16:creationId xmlns:a16="http://schemas.microsoft.com/office/drawing/2014/main" id="{6CC0ACA3-6701-45A9-BCD6-51BC53BBA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6686" y="1739757"/>
            <a:ext cx="7886700" cy="1009650"/>
          </a:xfrm>
        </p:spPr>
        <p:txBody>
          <a:bodyPr>
            <a:normAutofit fontScale="90000"/>
          </a:bodyPr>
          <a:lstStyle/>
          <a:p>
            <a:pPr marL="457200">
              <a:spcAft>
                <a:spcPts val="0"/>
              </a:spcAft>
            </a:pPr>
            <a:br>
              <a:rPr lang="da-DK" b="1">
                <a:effectLst/>
                <a:latin typeface="Verdana"/>
                <a:ea typeface="Verdana"/>
                <a:cs typeface="Times New Roman"/>
              </a:rPr>
            </a:br>
            <a:br>
              <a:rPr lang="da-DK" b="1">
                <a:latin typeface="Verdana"/>
                <a:ea typeface="Verdana"/>
                <a:cs typeface="Times New Roman"/>
              </a:rPr>
            </a:br>
            <a:br>
              <a:rPr lang="da-DK" sz="3600">
                <a:effectLst/>
                <a:latin typeface="Verdana"/>
                <a:ea typeface="Verdana"/>
                <a:cs typeface="Times New Roman"/>
              </a:rPr>
            </a:br>
            <a:endParaRPr lang="da-DK"/>
          </a:p>
        </p:txBody>
      </p:sp>
      <p:sp>
        <p:nvSpPr>
          <p:cNvPr id="3" name="Pladsholder til indhold 3">
            <a:extLst>
              <a:ext uri="{FF2B5EF4-FFF2-40B4-BE49-F238E27FC236}">
                <a16:creationId xmlns:a16="http://schemas.microsoft.com/office/drawing/2014/main" id="{80A9B2F5-4234-4EAF-95C6-487C2111886B}"/>
              </a:ext>
            </a:extLst>
          </p:cNvPr>
          <p:cNvSpPr txBox="1">
            <a:spLocks/>
          </p:cNvSpPr>
          <p:nvPr/>
        </p:nvSpPr>
        <p:spPr>
          <a:xfrm>
            <a:off x="2295236" y="2163619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1800"/>
          </a:p>
          <a:p>
            <a:pPr marL="0" indent="0">
              <a:buFont typeface="Arial" panose="020B0604020202020204" pitchFamily="34" charset="0"/>
              <a:buNone/>
            </a:pPr>
            <a:endParaRPr lang="da-DK" sz="180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a-DK" sz="180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a-DK" sz="180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a-DK" sz="180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a-DK" sz="180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a-DK" sz="180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a-DK" sz="180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a-DK" sz="180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a-DK" sz="1800">
              <a:solidFill>
                <a:srgbClr val="FF0000"/>
              </a:solidFill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2D2BB58D-02B1-412F-B7D2-B03E995E2C32}"/>
              </a:ext>
            </a:extLst>
          </p:cNvPr>
          <p:cNvSpPr/>
          <p:nvPr/>
        </p:nvSpPr>
        <p:spPr>
          <a:xfrm>
            <a:off x="2786785" y="1015916"/>
            <a:ext cx="41044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4000">
                <a:ea typeface="Verdana" panose="020B0604030504040204" pitchFamily="34" charset="0"/>
                <a:cs typeface="Verdana" panose="020B0604030504040204" pitchFamily="34" charset="0"/>
              </a:rPr>
              <a:t>Vores resultater </a:t>
            </a:r>
          </a:p>
          <a:p>
            <a:r>
              <a:rPr lang="da-DK" sz="4000">
                <a:ea typeface="Verdana" panose="020B0604030504040204" pitchFamily="34" charset="0"/>
                <a:cs typeface="Verdana" panose="020B0604030504040204" pitchFamily="34" charset="0"/>
              </a:rPr>
              <a:t>- indtil nu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2C5484C9-43C1-4869-B0DF-FC5D4112B4B7}"/>
              </a:ext>
            </a:extLst>
          </p:cNvPr>
          <p:cNvSpPr/>
          <p:nvPr/>
        </p:nvSpPr>
        <p:spPr>
          <a:xfrm>
            <a:off x="2665620" y="2515091"/>
            <a:ext cx="3168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>
              <a:solidFill>
                <a:srgbClr val="FF0000"/>
              </a:solidFill>
            </a:endParaRPr>
          </a:p>
          <a:p>
            <a:endParaRPr lang="da-DK">
              <a:solidFill>
                <a:srgbClr val="FF0000"/>
              </a:solidFill>
            </a:endParaRPr>
          </a:p>
          <a:p>
            <a:endParaRPr lang="da-DK"/>
          </a:p>
          <a:p>
            <a:endParaRPr lang="da-DK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D7A0EB30-7D99-46D1-8865-D1DB5B0AB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543" y="2639303"/>
            <a:ext cx="3238332" cy="221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ladsholder til diasnummer 7">
            <a:extLst>
              <a:ext uri="{FF2B5EF4-FFF2-40B4-BE49-F238E27FC236}">
                <a16:creationId xmlns:a16="http://schemas.microsoft.com/office/drawing/2014/main" id="{D58A0B78-E5C7-4169-B1AB-B70E58883B88}"/>
              </a:ext>
            </a:extLst>
          </p:cNvPr>
          <p:cNvSpPr txBox="1">
            <a:spLocks/>
          </p:cNvSpPr>
          <p:nvPr/>
        </p:nvSpPr>
        <p:spPr>
          <a:xfrm>
            <a:off x="1838036" y="563419"/>
            <a:ext cx="0" cy="0"/>
          </a:xfrm>
        </p:spPr>
        <p:txBody>
          <a:bodyPr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48A339B0-47CA-424E-A826-2F122E918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487" y="4364344"/>
            <a:ext cx="1831082" cy="875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2316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FFBA23DF-ADF4-490F-9A58-7B9F41ED26DE}"/>
              </a:ext>
            </a:extLst>
          </p:cNvPr>
          <p:cNvSpPr txBox="1">
            <a:spLocks/>
          </p:cNvSpPr>
          <p:nvPr/>
        </p:nvSpPr>
        <p:spPr>
          <a:xfrm>
            <a:off x="2899210" y="2911834"/>
            <a:ext cx="7033633" cy="25473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[Beskriv, hvad jeres data fortæller om jeres system, og om de forbedringer I har opnået i løbet af projektet.</a:t>
            </a:r>
          </a:p>
          <a:p>
            <a:r>
              <a:rPr lang="da-DK"/>
              <a:t>Indsæt tilhørende kommenterede seriediagrammer fra dataskabelonen, der viser data]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CB78F4F-55F5-432E-8DB9-8ADF49FE3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212" y="1496178"/>
            <a:ext cx="7035043" cy="1089529"/>
          </a:xfrm>
        </p:spPr>
        <p:txBody>
          <a:bodyPr>
            <a:normAutofit fontScale="90000"/>
          </a:bodyPr>
          <a:lstStyle/>
          <a:p>
            <a:r>
              <a:rPr lang="da-DK"/>
              <a:t>Hvilken historie fortæller vores data?</a:t>
            </a:r>
          </a:p>
        </p:txBody>
      </p:sp>
    </p:spTree>
    <p:extLst>
      <p:ext uri="{BB962C8B-B14F-4D97-AF65-F5344CB8AC3E}">
        <p14:creationId xmlns:p14="http://schemas.microsoft.com/office/powerpoint/2010/main" val="4059161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F5D4F128-CEDF-4773-8857-EC892C771A3C}"/>
              </a:ext>
            </a:extLst>
          </p:cNvPr>
          <p:cNvSpPr txBox="1">
            <a:spLocks/>
          </p:cNvSpPr>
          <p:nvPr/>
        </p:nvSpPr>
        <p:spPr>
          <a:xfrm>
            <a:off x="2579183" y="2847180"/>
            <a:ext cx="7033633" cy="28418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[Her skal I dele de tre vigtigste forandringer, I har afprøvet i LKT Tvang og beskrive:</a:t>
            </a:r>
          </a:p>
          <a:p>
            <a:pPr lvl="1"/>
            <a:r>
              <a:rPr lang="da-DK"/>
              <a:t>Hvad lærte I af forandringerne?</a:t>
            </a:r>
          </a:p>
          <a:p>
            <a:pPr lvl="1"/>
            <a:r>
              <a:rPr lang="da-DK"/>
              <a:t>Hvad var mest udfordrende?</a:t>
            </a:r>
          </a:p>
          <a:p>
            <a:pPr lvl="1"/>
            <a:r>
              <a:rPr lang="da-DK"/>
              <a:t>Hvad har I fejret som den største succes?</a:t>
            </a:r>
          </a:p>
          <a:p>
            <a:pPr lvl="1"/>
            <a:r>
              <a:rPr lang="da-DK"/>
              <a:t>Har I en plan for det næste, I vil prøve?</a:t>
            </a:r>
          </a:p>
          <a:p>
            <a:pPr lvl="1"/>
            <a:r>
              <a:rPr lang="da-DK"/>
              <a:t>…]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3CF2150-21F9-49C7-BDB1-D9D757869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2907" y="1556074"/>
            <a:ext cx="8463159" cy="600164"/>
          </a:xfrm>
        </p:spPr>
        <p:txBody>
          <a:bodyPr>
            <a:normAutofit fontScale="90000"/>
          </a:bodyPr>
          <a:lstStyle/>
          <a:p>
            <a:r>
              <a:rPr lang="da-DK"/>
              <a:t>Vores vigtigste afprøvninger siden sidst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8C95D72-2217-4D1E-B57C-960F7F7FD8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6" t="18730" r="19463" b="12748"/>
          <a:stretch/>
        </p:blipFill>
        <p:spPr bwMode="auto">
          <a:xfrm>
            <a:off x="9289355" y="3149253"/>
            <a:ext cx="1224136" cy="85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84F7D0D6-3698-4853-944B-717DEE382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409" y="4268082"/>
            <a:ext cx="1831082" cy="875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2536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98B1F11B-AADC-47AA-AD82-EEE1B5FD381C}"/>
              </a:ext>
            </a:extLst>
          </p:cNvPr>
          <p:cNvSpPr txBox="1">
            <a:spLocks/>
          </p:cNvSpPr>
          <p:nvPr/>
        </p:nvSpPr>
        <p:spPr>
          <a:xfrm>
            <a:off x="2751429" y="3641507"/>
            <a:ext cx="7033633" cy="12557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[Beskriv jeres fremadrettede plan – </a:t>
            </a:r>
            <a:r>
              <a:rPr lang="da-DK" err="1"/>
              <a:t>next</a:t>
            </a:r>
            <a:r>
              <a:rPr lang="da-DK"/>
              <a:t> step i forhold til fastholdelse af jeres arbejde med LKT Tvang ]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F9CFEDA-61A7-41FB-9892-22FB215DF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1431" y="2225851"/>
            <a:ext cx="7035043" cy="1089529"/>
          </a:xfrm>
        </p:spPr>
        <p:txBody>
          <a:bodyPr>
            <a:normAutofit fontScale="90000"/>
          </a:bodyPr>
          <a:lstStyle/>
          <a:p>
            <a:r>
              <a:rPr lang="da-DK"/>
              <a:t>Vores plan for fastholdelse af  forbedringsarbejdet  </a:t>
            </a:r>
          </a:p>
        </p:txBody>
      </p:sp>
    </p:spTree>
    <p:extLst>
      <p:ext uri="{BB962C8B-B14F-4D97-AF65-F5344CB8AC3E}">
        <p14:creationId xmlns:p14="http://schemas.microsoft.com/office/powerpoint/2010/main" val="4045962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BDFB15F3-2F70-4BC4-BEFB-4E5E1EB45C32}"/>
              </a:ext>
            </a:extLst>
          </p:cNvPr>
          <p:cNvSpPr txBox="1">
            <a:spLocks/>
          </p:cNvSpPr>
          <p:nvPr/>
        </p:nvSpPr>
        <p:spPr>
          <a:xfrm>
            <a:off x="2787030" y="2339809"/>
            <a:ext cx="7795153" cy="204876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[ – noget I har brug for refleksion i forhold til, eller kommentarer til og råd i forhold til…</a:t>
            </a:r>
          </a:p>
          <a:p>
            <a:pPr lvl="1"/>
            <a:r>
              <a:rPr lang="da-DK"/>
              <a:t>…Hvad skal vi ….</a:t>
            </a:r>
            <a:endParaRPr lang="da-DK">
              <a:cs typeface="Calibri"/>
            </a:endParaRPr>
          </a:p>
          <a:p>
            <a:pPr lvl="1"/>
            <a:r>
              <a:rPr lang="da-DK"/>
              <a:t>…Hvordan kan vi gribe an …</a:t>
            </a:r>
            <a:endParaRPr lang="da-DK">
              <a:cs typeface="Calibri"/>
            </a:endParaRPr>
          </a:p>
          <a:p>
            <a:pPr lvl="1"/>
            <a:r>
              <a:rPr lang="da-DK"/>
              <a:t>…Det er en kæmpe udfordring, at vi ikke lykkes med at …</a:t>
            </a:r>
            <a:endParaRPr lang="da-DK">
              <a:cs typeface="Calibri"/>
            </a:endParaRPr>
          </a:p>
          <a:p>
            <a:pPr lvl="1"/>
            <a:r>
              <a:rPr lang="da-DK"/>
              <a:t>…</a:t>
            </a:r>
          </a:p>
          <a:p>
            <a:pPr lvl="1"/>
            <a:endParaRPr lang="da-DK"/>
          </a:p>
          <a:p>
            <a:pPr lvl="1"/>
            <a:r>
              <a:rPr lang="da-DK">
                <a:solidFill>
                  <a:srgbClr val="FF0000"/>
                </a:solidFill>
              </a:rPr>
              <a:t>Det er denne slide der danner grundlag for jeres pitchtalk på 1 min </a:t>
            </a:r>
            <a:r>
              <a:rPr lang="da-DK"/>
              <a:t>]</a:t>
            </a:r>
            <a:endParaRPr lang="da-DK">
              <a:cs typeface="Calibri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A8CDCBB-C10D-4585-9784-4805FCEC5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600" y="688724"/>
            <a:ext cx="7679742" cy="867930"/>
          </a:xfrm>
        </p:spPr>
        <p:txBody>
          <a:bodyPr>
            <a:normAutofit fontScale="90000"/>
          </a:bodyPr>
          <a:lstStyle/>
          <a:p>
            <a:pPr algn="ctr"/>
            <a:r>
              <a:rPr lang="da-DK">
                <a:latin typeface="Calibri"/>
                <a:cs typeface="Calibri"/>
              </a:rPr>
              <a:t>Hvad vil vi gerne have sparring på? </a:t>
            </a:r>
            <a:br>
              <a:rPr lang="da-DK"/>
            </a:br>
            <a:r>
              <a:rPr lang="da-DK" sz="3100"/>
              <a:t>F</a:t>
            </a:r>
            <a:r>
              <a:rPr lang="da-DK" sz="3100">
                <a:latin typeface="Calibri"/>
                <a:cs typeface="Calibri"/>
              </a:rPr>
              <a:t>orbered et sparringsspørgsmål, som jeres team gerne vil have fokus på </a:t>
            </a:r>
            <a:br>
              <a:rPr lang="da-DK"/>
            </a:br>
            <a:endParaRPr lang="da-DK" sz="2000"/>
          </a:p>
        </p:txBody>
      </p:sp>
      <p:sp>
        <p:nvSpPr>
          <p:cNvPr id="4" name="Taleboble: oval 3">
            <a:extLst>
              <a:ext uri="{FF2B5EF4-FFF2-40B4-BE49-F238E27FC236}">
                <a16:creationId xmlns:a16="http://schemas.microsoft.com/office/drawing/2014/main" id="{69C5448C-D6C5-4950-9B42-4E40B5114707}"/>
              </a:ext>
            </a:extLst>
          </p:cNvPr>
          <p:cNvSpPr/>
          <p:nvPr/>
        </p:nvSpPr>
        <p:spPr>
          <a:xfrm>
            <a:off x="7380768" y="4439093"/>
            <a:ext cx="3574277" cy="921489"/>
          </a:xfrm>
          <a:prstGeom prst="wedgeEllipseCallout">
            <a:avLst>
              <a:gd name="adj1" fmla="val -31336"/>
              <a:gd name="adj2" fmla="val -57926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>
                <a:cs typeface="Calibri"/>
              </a:rPr>
              <a:t>Hvordan </a:t>
            </a:r>
            <a:r>
              <a:rPr lang="da-DK" err="1">
                <a:cs typeface="Calibri"/>
              </a:rPr>
              <a:t>onboarder</a:t>
            </a:r>
            <a:r>
              <a:rPr lang="da-DK">
                <a:cs typeface="Calibri"/>
              </a:rPr>
              <a:t> vi en ny projektleder?</a:t>
            </a:r>
            <a:endParaRPr lang="da-DK"/>
          </a:p>
        </p:txBody>
      </p:sp>
      <p:sp>
        <p:nvSpPr>
          <p:cNvPr id="5" name="Taleboble: oval 4">
            <a:extLst>
              <a:ext uri="{FF2B5EF4-FFF2-40B4-BE49-F238E27FC236}">
                <a16:creationId xmlns:a16="http://schemas.microsoft.com/office/drawing/2014/main" id="{87ADC85F-BCEB-0161-CE24-4850E65A0C0F}"/>
              </a:ext>
            </a:extLst>
          </p:cNvPr>
          <p:cNvSpPr/>
          <p:nvPr/>
        </p:nvSpPr>
        <p:spPr>
          <a:xfrm>
            <a:off x="9493988" y="1019600"/>
            <a:ext cx="2224536" cy="1320209"/>
          </a:xfrm>
          <a:prstGeom prst="wedgeEllipseCallout">
            <a:avLst/>
          </a:prstGeom>
          <a:solidFill>
            <a:srgbClr val="33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a-DK">
                <a:cs typeface="Calibri"/>
              </a:rPr>
              <a:t>Vores møder bliver aflyst igen og igen …. Hvad gør vi?</a:t>
            </a:r>
            <a:endParaRPr lang="da-DK"/>
          </a:p>
        </p:txBody>
      </p:sp>
      <p:sp>
        <p:nvSpPr>
          <p:cNvPr id="6" name="Taleboble: oval 5">
            <a:extLst>
              <a:ext uri="{FF2B5EF4-FFF2-40B4-BE49-F238E27FC236}">
                <a16:creationId xmlns:a16="http://schemas.microsoft.com/office/drawing/2014/main" id="{24B8A556-1820-0E1D-1665-FF33CF3D865D}"/>
              </a:ext>
            </a:extLst>
          </p:cNvPr>
          <p:cNvSpPr/>
          <p:nvPr/>
        </p:nvSpPr>
        <p:spPr>
          <a:xfrm rot="-2820000">
            <a:off x="383981" y="1520499"/>
            <a:ext cx="3069321" cy="1553382"/>
          </a:xfrm>
          <a:prstGeom prst="wedgeEllipseCallout">
            <a:avLst>
              <a:gd name="adj1" fmla="val -1388"/>
              <a:gd name="adj2" fmla="val 65727"/>
            </a:avLst>
          </a:prstGeom>
          <a:solidFill>
            <a:srgbClr val="C4BE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a-DK">
                <a:cs typeface="Calibri"/>
              </a:rPr>
              <a:t>Hvordan kan vi organisere vores samarbejde på tværs, så vi kan  fastholde...? 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55016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949D4A-F403-4221-8BDB-BC25F2049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Ledelsesopgaven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56EBC4B-1AAA-4301-BF5B-771461DDB040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da-DK" sz="2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Introduktion til ledelsesopgaven på LS3 – hvilke ledere skal vi/I have fat i, og hvad er opgaven? </a:t>
            </a:r>
          </a:p>
          <a:p>
            <a:r>
              <a:rPr lang="da-DK" sz="2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da-DK" sz="2800" i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Punktet er for tovholdere – andre kan logge af mødet her)</a:t>
            </a:r>
            <a:endParaRPr lang="da-DK" sz="2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18380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A980BC-B480-412D-91D9-601D487B5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Sparring i </a:t>
            </a:r>
            <a:r>
              <a:rPr lang="da-DK" err="1"/>
              <a:t>breakout</a:t>
            </a:r>
            <a:r>
              <a:rPr lang="da-DK"/>
              <a:t> </a:t>
            </a:r>
            <a:r>
              <a:rPr lang="da-DK" err="1"/>
              <a:t>rooms</a:t>
            </a:r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D70BA22-0757-4CCD-B1A1-D7DF932960E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/>
              <a:t>Sparringsperson  </a:t>
            </a:r>
            <a:r>
              <a:rPr lang="da-DK" i="1"/>
              <a:t>(fortæller i 1-2 min )</a:t>
            </a:r>
          </a:p>
          <a:p>
            <a:pPr marL="0" indent="0">
              <a:buNone/>
            </a:pPr>
            <a:r>
              <a:rPr lang="da-DK"/>
              <a:t>– </a:t>
            </a:r>
            <a:r>
              <a:rPr lang="da-DK" b="1"/>
              <a:t>hvad er min største udfordring lige nu?</a:t>
            </a:r>
          </a:p>
          <a:p>
            <a:pPr marL="0" indent="0">
              <a:buNone/>
            </a:pPr>
            <a:endParaRPr lang="da-DK"/>
          </a:p>
          <a:p>
            <a:pPr marL="0" indent="0">
              <a:buNone/>
            </a:pPr>
            <a:r>
              <a:rPr lang="da-DK"/>
              <a:t>Resten af gruppen </a:t>
            </a:r>
            <a:r>
              <a:rPr lang="da-DK" i="1"/>
              <a:t>(giver tilbagemelding i 3-4 min)</a:t>
            </a:r>
          </a:p>
          <a:p>
            <a:pPr marL="0" indent="0">
              <a:buNone/>
            </a:pPr>
            <a:r>
              <a:rPr lang="da-DK"/>
              <a:t>– </a:t>
            </a:r>
            <a:r>
              <a:rPr lang="da-DK" b="1"/>
              <a:t>hvad kan sparringspersonen gøre for at løse udfordringen?</a:t>
            </a:r>
          </a:p>
          <a:p>
            <a:pPr marL="0" indent="0">
              <a:buNone/>
            </a:pPr>
            <a:endParaRPr lang="da-DK" b="1"/>
          </a:p>
          <a:p>
            <a:pPr marL="0" indent="0">
              <a:buNone/>
            </a:pPr>
            <a:endParaRPr lang="da-DK" b="1"/>
          </a:p>
        </p:txBody>
      </p:sp>
      <p:sp>
        <p:nvSpPr>
          <p:cNvPr id="4" name="Taleboble: oval 3">
            <a:extLst>
              <a:ext uri="{FF2B5EF4-FFF2-40B4-BE49-F238E27FC236}">
                <a16:creationId xmlns:a16="http://schemas.microsoft.com/office/drawing/2014/main" id="{C6AC8DA8-F6BF-4A17-89D1-968F646ADD8B}"/>
              </a:ext>
            </a:extLst>
          </p:cNvPr>
          <p:cNvSpPr/>
          <p:nvPr/>
        </p:nvSpPr>
        <p:spPr>
          <a:xfrm>
            <a:off x="8032982" y="2166151"/>
            <a:ext cx="3712174" cy="2014462"/>
          </a:xfrm>
          <a:prstGeom prst="wedgeEllipseCallout">
            <a:avLst/>
          </a:prstGeom>
          <a:solidFill>
            <a:srgbClr val="E0E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da-DK">
              <a:solidFill>
                <a:schemeClr val="tx1"/>
              </a:solidFill>
              <a:cs typeface="Calibri"/>
            </a:endParaRPr>
          </a:p>
          <a:p>
            <a:pPr algn="ctr"/>
            <a:r>
              <a:rPr lang="da-DK">
                <a:solidFill>
                  <a:schemeClr val="tx1"/>
                </a:solidFill>
              </a:rPr>
              <a:t>Tidsramme: 20-25 min fordelt på deltagerne. Sørg for at alle får sparring </a:t>
            </a:r>
            <a:endParaRPr lang="da-DK">
              <a:solidFill>
                <a:schemeClr val="tx1"/>
              </a:solidFill>
              <a:cs typeface="Calibri"/>
            </a:endParaRPr>
          </a:p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35050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0CF24A-FDD6-4073-8F69-BE8728426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806" y="576334"/>
            <a:ext cx="8758989" cy="1325563"/>
          </a:xfrm>
        </p:spPr>
        <p:txBody>
          <a:bodyPr/>
          <a:lstStyle/>
          <a:p>
            <a:r>
              <a:rPr lang="da-DK" b="1"/>
              <a:t>Hvorfor – formål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EA4683-5D5B-4A21-9F3E-18E8252A786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136049" y="2445249"/>
            <a:ext cx="10360734" cy="4124094"/>
          </a:xfrm>
        </p:spPr>
        <p:txBody>
          <a:bodyPr/>
          <a:lstStyle/>
          <a:p>
            <a:pPr>
              <a:lnSpc>
                <a:spcPts val="1400"/>
              </a:lnSpc>
              <a:spcAft>
                <a:spcPts val="850"/>
              </a:spcAft>
              <a:tabLst>
                <a:tab pos="4310380" algn="l"/>
              </a:tabLst>
            </a:pPr>
            <a:r>
              <a:rPr lang="da-DK" sz="2400" b="1">
                <a:effectLst/>
                <a:ea typeface="Calibri" panose="020F0502020204030204" pitchFamily="34" charset="0"/>
                <a:cs typeface="Avenir"/>
              </a:rPr>
              <a:t>Ledelsesunderstøttelse er afgørende i alt forbedringsarbejde </a:t>
            </a:r>
            <a:r>
              <a:rPr lang="da-DK" sz="1800">
                <a:effectLst/>
                <a:ea typeface="Calibri" panose="020F0502020204030204" pitchFamily="34" charset="0"/>
                <a:cs typeface="Avenir"/>
              </a:rPr>
              <a:t>i forhold til at sikre fremdrift og fastholdelse af fokus undervejs. </a:t>
            </a:r>
          </a:p>
          <a:p>
            <a:pPr>
              <a:lnSpc>
                <a:spcPts val="1400"/>
              </a:lnSpc>
              <a:spcAft>
                <a:spcPts val="850"/>
              </a:spcAft>
              <a:tabLst>
                <a:tab pos="4310380" algn="l"/>
              </a:tabLst>
            </a:pPr>
            <a:r>
              <a:rPr lang="da-DK" sz="2400" b="1">
                <a:effectLst/>
                <a:ea typeface="Calibri" panose="020F0502020204030204" pitchFamily="34" charset="0"/>
                <a:cs typeface="Avenir"/>
              </a:rPr>
              <a:t>Ledernes opgave er at motivere og hjælpe projektet</a:t>
            </a:r>
            <a:r>
              <a:rPr lang="da-DK" sz="1800">
                <a:effectLst/>
                <a:ea typeface="Calibri" panose="020F0502020204030204" pitchFamily="34" charset="0"/>
                <a:cs typeface="Avenir"/>
              </a:rPr>
              <a:t> både når det går godt, og når der er modvind.</a:t>
            </a:r>
            <a:endParaRPr lang="da-DK" sz="18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  <a:spcAft>
                <a:spcPts val="850"/>
              </a:spcAft>
              <a:tabLst>
                <a:tab pos="4310380" algn="l"/>
              </a:tabLst>
            </a:pPr>
            <a:r>
              <a:rPr lang="da-DK" sz="2400" b="1">
                <a:effectLst/>
                <a:ea typeface="Avenir"/>
                <a:cs typeface="Avenir"/>
              </a:rPr>
              <a:t>Ledere skal tage ledelse af forbedringsarbejde </a:t>
            </a:r>
            <a:r>
              <a:rPr lang="da-DK" sz="1800">
                <a:effectLst/>
                <a:ea typeface="Avenir"/>
                <a:cs typeface="Avenir"/>
              </a:rPr>
              <a:t>på tværs af sektorer og i egen organisation - de har ansvaret for og er spydspidser for udbredelsen af en forbedringskultur, der skaber værdi for borgere, patienter og personale. </a:t>
            </a:r>
          </a:p>
          <a:p>
            <a:pPr>
              <a:lnSpc>
                <a:spcPts val="1400"/>
              </a:lnSpc>
              <a:spcAft>
                <a:spcPts val="850"/>
              </a:spcAft>
              <a:tabLst>
                <a:tab pos="4310380" algn="l"/>
              </a:tabLst>
            </a:pPr>
            <a:r>
              <a:rPr lang="da-DK" sz="1800">
                <a:effectLst/>
                <a:ea typeface="Calibri" panose="020F0502020204030204" pitchFamily="34" charset="0"/>
                <a:cs typeface="Avenir"/>
              </a:rPr>
              <a:t>Derfor er det vigtigt at ledelsesopgaven kommer på programmet til LS3, og at lederne kan inspirere hinanden til fortsat at løfte ledelsesopgaven i LKT Tvang. Og tilsvarende er det vigtigt, at medarbejdere og nøglepersoner hører ledere reflektere over deres rolle og ansvar, så de yderligere motiveres til at forsætte og fastholde forbedringsarbejdet.</a:t>
            </a:r>
            <a:endParaRPr lang="da-DK" sz="18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  <a:spcAft>
                <a:spcPts val="850"/>
              </a:spcAft>
              <a:tabLst>
                <a:tab pos="4310380" algn="l"/>
              </a:tabLst>
            </a:pPr>
            <a:r>
              <a:rPr lang="da-DK" sz="2400" b="1">
                <a:effectLst/>
                <a:ea typeface="Calibri" panose="020F0502020204030204" pitchFamily="34" charset="0"/>
                <a:cs typeface="Avenir"/>
              </a:rPr>
              <a:t>Frem til i dag har lederne gjort sig nogle erfaringer, som de arbejder med, og som kan inspirere andre.</a:t>
            </a:r>
            <a:endParaRPr lang="da-DK" sz="2400" b="1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3836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E7F37F-6DC5-4657-9AD2-0B5AE3B95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919" y="593680"/>
            <a:ext cx="8758989" cy="1325563"/>
          </a:xfrm>
        </p:spPr>
        <p:txBody>
          <a:bodyPr/>
          <a:lstStyle/>
          <a:p>
            <a:r>
              <a:rPr lang="da-DK"/>
              <a:t>Leder-makkerpar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1804668-B493-4D2C-B567-800D5E3D13B0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 fontScale="92500"/>
          </a:bodyPr>
          <a:lstStyle/>
          <a:p>
            <a:r>
              <a:rPr lang="da-DK" sz="1800">
                <a:effectLst/>
                <a:latin typeface="Avenir"/>
                <a:ea typeface="Calibri" panose="020F0502020204030204" pitchFamily="34" charset="0"/>
                <a:cs typeface="Avenir"/>
              </a:rPr>
              <a:t>Forventningen er, at hvert område stiller op med et leder-makkerpar på tværs af kommune og psykiatri til denne seance, som i samarbejde deler ud af deres erfaringer på seminaret.</a:t>
            </a:r>
          </a:p>
          <a:p>
            <a:pPr>
              <a:lnSpc>
                <a:spcPts val="1400"/>
              </a:lnSpc>
              <a:spcAft>
                <a:spcPts val="850"/>
              </a:spcAft>
              <a:tabLst>
                <a:tab pos="4310380" algn="l"/>
              </a:tabLst>
            </a:pPr>
            <a:r>
              <a:rPr lang="da-DK" sz="1800" b="1">
                <a:effectLst/>
                <a:latin typeface="Avenir"/>
                <a:ea typeface="Calibri" panose="020F0502020204030204" pitchFamily="34" charset="0"/>
                <a:cs typeface="Avenir"/>
              </a:rPr>
              <a:t>Ledere fra kommunalt og regionalt regi skal holde et kort oplæg (10 min.) </a:t>
            </a:r>
          </a:p>
          <a:p>
            <a:pPr>
              <a:lnSpc>
                <a:spcPts val="1400"/>
              </a:lnSpc>
              <a:spcAft>
                <a:spcPts val="850"/>
              </a:spcAft>
              <a:tabLst>
                <a:tab pos="4310380" algn="l"/>
              </a:tabLst>
            </a:pPr>
            <a:r>
              <a:rPr lang="da-DK" sz="1800">
                <a:effectLst/>
                <a:latin typeface="Avenir"/>
                <a:ea typeface="Calibri" panose="020F0502020204030204" pitchFamily="34" charset="0"/>
                <a:cs typeface="Avenir"/>
              </a:rPr>
              <a:t>Lederne, vi gerne vil se ved denne seance, er ledere med ansvar for det tværsektorielle samarbejde. Det er ledere, som har ansvar for at sikre fremdrift i LKT Tvang i deres organisation. Det er ikke nødvendigvis ledere fra både voksen- og børne og unge-sporet – det kan også blot være for et enkelt spor. Man vurderer selv, hvad der giver mest mening at dele.</a:t>
            </a:r>
            <a:endParaRPr lang="da-DK" sz="18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  <a:spcAft>
                <a:spcPts val="850"/>
              </a:spcAft>
              <a:tabLst>
                <a:tab pos="4310380" algn="l"/>
              </a:tabLst>
            </a:pPr>
            <a:r>
              <a:rPr lang="da-DK" sz="1800" b="1">
                <a:effectLst/>
                <a:latin typeface="Avenir"/>
                <a:ea typeface="Calibri" panose="020F0502020204030204" pitchFamily="34" charset="0"/>
                <a:cs typeface="Avenir"/>
              </a:rPr>
              <a:t>Det kunne være direktører, repræsentanter fra et afdelingsleder-niveau eller lignede. De ledere som måske har identificeret sig med sponser-rollen.</a:t>
            </a:r>
            <a:endParaRPr lang="da-DK" sz="1800" b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  <a:spcAft>
                <a:spcPts val="850"/>
              </a:spcAft>
              <a:tabLst>
                <a:tab pos="4310380" algn="l"/>
              </a:tabLst>
            </a:pPr>
            <a:r>
              <a:rPr lang="da-DK" sz="1800">
                <a:effectLst/>
                <a:latin typeface="Avenir"/>
                <a:ea typeface="Calibri" panose="020F0502020204030204" pitchFamily="34" charset="0"/>
                <a:cs typeface="Avenir"/>
              </a:rPr>
              <a:t>Det er ledere, som kan fortælle om deres erfaringer med arbejdet lokalt og samarbejdet på tværs af sektorerne omkring LKT Tvang.</a:t>
            </a:r>
            <a:endParaRPr lang="da-DK" sz="18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da-DK" sz="18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29219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05AA72-8BE9-4A11-9E7C-10A6B8E9D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OPLÆG – form og indhold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C1914BF-88B8-41B2-AE64-A57177FF495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da-DK" sz="1800">
                <a:effectLst/>
                <a:latin typeface="Avenir"/>
                <a:ea typeface="Calibri" panose="020F0502020204030204" pitchFamily="34" charset="0"/>
                <a:cs typeface="Avenir"/>
              </a:rPr>
              <a:t>Varighed: Leder-makkerpar fra hver del af landet har sammen 10 min. pr. præsentation fra scenen i Teatersalen. Formen er fri. Der vil være mulighed for PP, film, lyd mm. Det kan aftales nærmere. </a:t>
            </a:r>
            <a:endParaRPr lang="da-DK" sz="18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  <a:spcAft>
                <a:spcPts val="850"/>
              </a:spcAft>
              <a:tabLst>
                <a:tab pos="4310380" algn="l"/>
              </a:tabLst>
            </a:pPr>
            <a:r>
              <a:rPr lang="da-DK" sz="1800">
                <a:effectLst/>
                <a:latin typeface="Avenir"/>
                <a:ea typeface="Calibri" panose="020F0502020204030204" pitchFamily="34" charset="0"/>
                <a:cs typeface="Avenir"/>
              </a:rPr>
              <a:t>Oplægget skal tage udgangspunkt i følgende spørgsmål:</a:t>
            </a:r>
            <a:endParaRPr lang="da-DK" sz="18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ts val="1400"/>
              </a:lnSpc>
              <a:buFont typeface="+mj-lt"/>
              <a:buAutoNum type="arabicParenR"/>
              <a:tabLst>
                <a:tab pos="4310380" algn="l"/>
              </a:tabLst>
            </a:pPr>
            <a:r>
              <a:rPr lang="da-DK" sz="1800">
                <a:effectLst/>
                <a:latin typeface="Avenir"/>
                <a:ea typeface="Calibri" panose="020F0502020204030204" pitchFamily="34" charset="0"/>
                <a:cs typeface="Avenir"/>
              </a:rPr>
              <a:t>Ledelsesunderstøttelse - Hvad har I gjort for at understøtte vejen til målet? Hvad har fungeret godt?</a:t>
            </a:r>
            <a:endParaRPr lang="da-DK" sz="18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ts val="1400"/>
              </a:lnSpc>
              <a:buFont typeface="+mj-lt"/>
              <a:buAutoNum type="arabicParenR"/>
              <a:tabLst>
                <a:tab pos="4310380" algn="l"/>
              </a:tabLst>
            </a:pPr>
            <a:r>
              <a:rPr lang="da-DK" sz="1800">
                <a:effectLst/>
                <a:latin typeface="Avenir"/>
                <a:ea typeface="Calibri" panose="020F0502020204030204" pitchFamily="34" charset="0"/>
                <a:cs typeface="Avenir"/>
              </a:rPr>
              <a:t>Udfordringer – hvad har været en udfordring i ledelsessamarbejdet på tværs?</a:t>
            </a:r>
            <a:endParaRPr lang="da-DK" sz="18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ts val="1400"/>
              </a:lnSpc>
              <a:buFont typeface="+mj-lt"/>
              <a:buAutoNum type="arabicParenR"/>
              <a:tabLst>
                <a:tab pos="4310380" algn="l"/>
              </a:tabLst>
            </a:pPr>
            <a:r>
              <a:rPr lang="da-DK" sz="1800">
                <a:effectLst/>
                <a:latin typeface="Avenir"/>
                <a:ea typeface="Calibri" panose="020F0502020204030204" pitchFamily="34" charset="0"/>
                <a:cs typeface="Avenir"/>
              </a:rPr>
              <a:t>Hvad er next step i forhold til at levere god ledelsesunderstøttelse i LKT Tvang?</a:t>
            </a:r>
            <a:endParaRPr lang="da-DK" sz="18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ts val="1400"/>
              </a:lnSpc>
              <a:spcAft>
                <a:spcPts val="850"/>
              </a:spcAft>
              <a:buFont typeface="+mj-lt"/>
              <a:buAutoNum type="arabicParenR"/>
              <a:tabLst>
                <a:tab pos="4310380" algn="l"/>
              </a:tabLst>
            </a:pPr>
            <a:r>
              <a:rPr lang="da-DK" sz="1800">
                <a:effectLst/>
                <a:latin typeface="Avenir"/>
                <a:ea typeface="Calibri" panose="020F0502020204030204" pitchFamily="34" charset="0"/>
                <a:cs typeface="Avenir"/>
              </a:rPr>
              <a:t>Har I evt. et godt råd I vil dele?</a:t>
            </a:r>
            <a:endParaRPr lang="da-DK" sz="18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12500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79D4E3-BBAC-47F2-9708-38AE571D5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629" y="723186"/>
            <a:ext cx="8758989" cy="1325563"/>
          </a:xfrm>
        </p:spPr>
        <p:txBody>
          <a:bodyPr/>
          <a:lstStyle/>
          <a:p>
            <a:r>
              <a:rPr lang="da-DK"/>
              <a:t>Forberedelse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D355B87-83C8-4342-946C-58D429A3029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39065" y="2350651"/>
            <a:ext cx="8758989" cy="3203574"/>
          </a:xfrm>
        </p:spPr>
        <p:txBody>
          <a:bodyPr>
            <a:normAutofit/>
          </a:bodyPr>
          <a:lstStyle/>
          <a:p>
            <a:pPr>
              <a:lnSpc>
                <a:spcPts val="1400"/>
              </a:lnSpc>
              <a:spcAft>
                <a:spcPts val="850"/>
              </a:spcAft>
              <a:tabLst>
                <a:tab pos="4310380" algn="l"/>
              </a:tabLst>
            </a:pPr>
            <a:r>
              <a:rPr lang="da-DK" sz="1800">
                <a:effectLst/>
                <a:latin typeface="Avenir"/>
                <a:ea typeface="Calibri" panose="020F0502020204030204" pitchFamily="34" charset="0"/>
                <a:cs typeface="Avenir"/>
              </a:rPr>
              <a:t>Som en del af forberedelsen af oplægget anbefaler</a:t>
            </a:r>
            <a:r>
              <a:rPr lang="da-DK" sz="1800">
                <a:solidFill>
                  <a:srgbClr val="FF0000"/>
                </a:solidFill>
                <a:effectLst/>
                <a:latin typeface="Avenir"/>
                <a:ea typeface="Calibri" panose="020F0502020204030204" pitchFamily="34" charset="0"/>
                <a:cs typeface="Avenir"/>
              </a:rPr>
              <a:t> </a:t>
            </a:r>
            <a:r>
              <a:rPr lang="da-DK" sz="1800">
                <a:effectLst/>
                <a:latin typeface="Avenir"/>
                <a:ea typeface="Calibri" panose="020F0502020204030204" pitchFamily="34" charset="0"/>
                <a:cs typeface="Avenir"/>
              </a:rPr>
              <a:t>vi, at de to ledere samt relevante tovholdere mødes med konsulenter fra lead-gruppen i Nordjylland til sparring og drøftelse af opgaven. </a:t>
            </a:r>
          </a:p>
          <a:p>
            <a:pPr>
              <a:lnSpc>
                <a:spcPts val="1400"/>
              </a:lnSpc>
              <a:spcAft>
                <a:spcPts val="850"/>
              </a:spcAft>
              <a:tabLst>
                <a:tab pos="4310380" algn="l"/>
              </a:tabLst>
            </a:pPr>
            <a:r>
              <a:rPr lang="da-DK" sz="1800">
                <a:effectLst/>
                <a:latin typeface="Avenir"/>
                <a:ea typeface="Calibri" panose="020F0502020204030204" pitchFamily="34" charset="0"/>
                <a:cs typeface="Avenir"/>
              </a:rPr>
              <a:t>I er velkomne til at kontakte os, hvis I har brug for det.</a:t>
            </a:r>
            <a:endParaRPr lang="da-DK" sz="18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  <a:spcAft>
                <a:spcPts val="850"/>
              </a:spcAft>
              <a:tabLst>
                <a:tab pos="4310380" algn="l"/>
              </a:tabLst>
            </a:pPr>
            <a:r>
              <a:rPr lang="da-DK" sz="1800">
                <a:effectLst/>
                <a:latin typeface="Avenir"/>
                <a:ea typeface="Calibri" panose="020F0502020204030204" pitchFamily="34" charset="0"/>
                <a:cs typeface="Avenir"/>
              </a:rPr>
              <a:t>Hvem makkerpar er, skal meldes til os senest den 21. april </a:t>
            </a:r>
            <a:endParaRPr lang="da-DK" sz="18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  <a:spcAft>
                <a:spcPts val="850"/>
              </a:spcAft>
              <a:tabLst>
                <a:tab pos="4310380" algn="l"/>
              </a:tabLst>
            </a:pPr>
            <a:r>
              <a:rPr lang="da-DK" sz="1800">
                <a:effectLst/>
                <a:latin typeface="Avenir"/>
                <a:ea typeface="Calibri" panose="020F0502020204030204" pitchFamily="34" charset="0"/>
                <a:cs typeface="Avenir"/>
              </a:rPr>
              <a:t>Evt. oplæg i PP, evt. link til film mm. skal mailes til os senest den 19. maj</a:t>
            </a:r>
            <a:endParaRPr lang="da-DK" sz="18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1400"/>
              </a:lnSpc>
              <a:spcAft>
                <a:spcPts val="850"/>
              </a:spcAft>
              <a:buNone/>
              <a:tabLst>
                <a:tab pos="4310380" algn="l"/>
              </a:tabLst>
            </a:pPr>
            <a:endParaRPr lang="da-DK" sz="1800">
              <a:effectLst/>
              <a:latin typeface="Avenir"/>
              <a:ea typeface="Calibri" panose="020F0502020204030204" pitchFamily="34" charset="0"/>
              <a:cs typeface="Avenir"/>
            </a:endParaRPr>
          </a:p>
          <a:p>
            <a:pPr marL="0" indent="0">
              <a:lnSpc>
                <a:spcPts val="1400"/>
              </a:lnSpc>
              <a:spcAft>
                <a:spcPts val="850"/>
              </a:spcAft>
              <a:buNone/>
              <a:tabLst>
                <a:tab pos="4310380" algn="l"/>
              </a:tabLst>
            </a:pPr>
            <a:r>
              <a:rPr lang="da-DK" sz="1800">
                <a:effectLst/>
                <a:latin typeface="Avenir"/>
                <a:ea typeface="Calibri" panose="020F0502020204030204" pitchFamily="34" charset="0"/>
                <a:cs typeface="Avenir"/>
              </a:rPr>
              <a:t>Kontakt om dette i RN lead </a:t>
            </a:r>
            <a:r>
              <a:rPr lang="da-DK" sz="1800">
                <a:latin typeface="Avenir"/>
                <a:ea typeface="Calibri" panose="020F0502020204030204" pitchFamily="34" charset="0"/>
                <a:cs typeface="Avenir"/>
              </a:rPr>
              <a:t> er Freja Lejsgaard: </a:t>
            </a:r>
            <a:r>
              <a:rPr lang="da-DK" sz="1800" u="sng">
                <a:solidFill>
                  <a:srgbClr val="0000FF"/>
                </a:solidFill>
                <a:effectLst/>
                <a:latin typeface="Avenir"/>
                <a:ea typeface="Calibri" panose="020F0502020204030204" pitchFamily="34" charset="0"/>
                <a:cs typeface="Avenir"/>
                <a:hlinkClick r:id="rId2"/>
              </a:rPr>
              <a:t>f.lejsgaard@rn.dk</a:t>
            </a:r>
            <a:r>
              <a:rPr lang="da-DK" sz="1800">
                <a:effectLst/>
                <a:latin typeface="Avenir"/>
                <a:ea typeface="Calibri" panose="020F0502020204030204" pitchFamily="34" charset="0"/>
                <a:cs typeface="Avenir"/>
              </a:rPr>
              <a:t> </a:t>
            </a:r>
            <a:endParaRPr lang="da-DK" sz="18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54030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9273AD-DFDE-4853-9060-7DAC05CCD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latin typeface="Calibri"/>
                <a:cs typeface="Calibri"/>
              </a:rPr>
              <a:t>Opsamling på sparring </a:t>
            </a:r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21CF7C2-D6EE-4D07-8DE3-356F930DF326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a-DK"/>
              <a:t>Er der noget, I gerne vil dele her i plenum?</a:t>
            </a:r>
          </a:p>
          <a:p>
            <a:r>
              <a:rPr lang="da-DK"/>
              <a:t>Hvad tager I med herfra ?</a:t>
            </a:r>
            <a:endParaRPr lang="da-DK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3847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39AE7D-A5EE-43D0-BE32-50C29034F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LKT tvang LS 3 program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05B7185-5812-45BC-9F9D-B66FF3533A60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a-DK" sz="2600"/>
              <a:t>Gennemgang og jeres roller for at kunne finplanlægge (7 min.)</a:t>
            </a:r>
          </a:p>
          <a:p>
            <a:r>
              <a:rPr lang="da-DK" sz="2600"/>
              <a:t>Spørgsmål til afklaring (8 min)</a:t>
            </a:r>
          </a:p>
        </p:txBody>
      </p:sp>
    </p:spTree>
    <p:extLst>
      <p:ext uri="{BB962C8B-B14F-4D97-AF65-F5344CB8AC3E}">
        <p14:creationId xmlns:p14="http://schemas.microsoft.com/office/powerpoint/2010/main" val="2947876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D85795F1-A36B-49A1-A029-10CBFE4587F0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 rotWithShape="1">
          <a:blip r:embed="rId2"/>
          <a:srcRect l="17993" t="14001" r="65690" b="6725"/>
          <a:stretch/>
        </p:blipFill>
        <p:spPr>
          <a:xfrm>
            <a:off x="1642368" y="88909"/>
            <a:ext cx="4953740" cy="6769091"/>
          </a:xfr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74209844-8AC4-46FB-A67F-0BDB796046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25" t="14978" r="66123" b="7418"/>
          <a:stretch/>
        </p:blipFill>
        <p:spPr>
          <a:xfrm>
            <a:off x="6915705" y="177619"/>
            <a:ext cx="4882718" cy="668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108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0C1673-0B6B-412C-B28B-ACDBD380D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Storyboard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E476AC7-92DE-4CDB-8306-2E032A4AD514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da-DK"/>
              <a:t>Gennemgang af skabelon </a:t>
            </a:r>
          </a:p>
          <a:p>
            <a:r>
              <a:rPr lang="da-DK"/>
              <a:t>Spørgsmål?</a:t>
            </a:r>
          </a:p>
        </p:txBody>
      </p:sp>
    </p:spTree>
    <p:extLst>
      <p:ext uri="{BB962C8B-B14F-4D97-AF65-F5344CB8AC3E}">
        <p14:creationId xmlns:p14="http://schemas.microsoft.com/office/powerpoint/2010/main" val="3366424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9289465" y="0"/>
            <a:ext cx="279934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557" y="326855"/>
            <a:ext cx="3006404" cy="1419165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2026486" y="6257758"/>
            <a:ext cx="3649578" cy="4732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89BE770-F9CE-4AC5-9703-BB06C70C0E4A}"/>
              </a:ext>
            </a:extLst>
          </p:cNvPr>
          <p:cNvSpPr txBox="1">
            <a:spLocks/>
          </p:cNvSpPr>
          <p:nvPr/>
        </p:nvSpPr>
        <p:spPr>
          <a:xfrm>
            <a:off x="3380271" y="2254180"/>
            <a:ext cx="7501255" cy="8402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da-DK"/>
              <a:t>[Indsæt navn på team]</a:t>
            </a:r>
          </a:p>
        </p:txBody>
      </p:sp>
      <p:sp>
        <p:nvSpPr>
          <p:cNvPr id="9" name="Pladsholder til tekst 2">
            <a:extLst>
              <a:ext uri="{FF2B5EF4-FFF2-40B4-BE49-F238E27FC236}">
                <a16:creationId xmlns:a16="http://schemas.microsoft.com/office/drawing/2014/main" id="{5EDC46A8-24A8-4ED6-A64A-9E5115FEEB3F}"/>
              </a:ext>
            </a:extLst>
          </p:cNvPr>
          <p:cNvSpPr txBox="1">
            <a:spLocks/>
          </p:cNvSpPr>
          <p:nvPr/>
        </p:nvSpPr>
        <p:spPr>
          <a:xfrm>
            <a:off x="3409122" y="4335495"/>
            <a:ext cx="4628823" cy="11741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LKT Tvang </a:t>
            </a:r>
          </a:p>
          <a:p>
            <a:r>
              <a:rPr lang="da-DK"/>
              <a:t>Storyboard LS3 </a:t>
            </a:r>
          </a:p>
          <a:p>
            <a:r>
              <a:rPr lang="da-DK"/>
              <a:t>22.-23. maj 2023  </a:t>
            </a:r>
          </a:p>
        </p:txBody>
      </p:sp>
    </p:spTree>
    <p:extLst>
      <p:ext uri="{BB962C8B-B14F-4D97-AF65-F5344CB8AC3E}">
        <p14:creationId xmlns:p14="http://schemas.microsoft.com/office/powerpoint/2010/main" val="2240694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2148C4CE-3330-45B4-B2C1-E2B0726A94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96633" y="578474"/>
            <a:ext cx="8319852" cy="535531"/>
          </a:xfrm>
        </p:spPr>
        <p:txBody>
          <a:bodyPr>
            <a:noAutofit/>
          </a:bodyPr>
          <a:lstStyle/>
          <a:p>
            <a:pPr eaLnBrk="1" hangingPunct="1"/>
            <a:r>
              <a:rPr lang="da-DK" sz="4000"/>
              <a:t>Vejledning til udfyldelse af storyboard</a:t>
            </a:r>
            <a:br>
              <a:rPr lang="da-DK" sz="4000"/>
            </a:br>
            <a:r>
              <a:rPr lang="da-DK" sz="2800"/>
              <a:t>genbrug endelig og lad jer inspirere af jeres tidligere storyboards </a:t>
            </a:r>
          </a:p>
        </p:txBody>
      </p:sp>
      <p:sp>
        <p:nvSpPr>
          <p:cNvPr id="9" name="Pladsholder til indhold 4">
            <a:extLst>
              <a:ext uri="{FF2B5EF4-FFF2-40B4-BE49-F238E27FC236}">
                <a16:creationId xmlns:a16="http://schemas.microsoft.com/office/drawing/2014/main" id="{18D72ED4-DDA8-4876-9757-720F3651FE71}"/>
              </a:ext>
            </a:extLst>
          </p:cNvPr>
          <p:cNvSpPr txBox="1">
            <a:spLocks/>
          </p:cNvSpPr>
          <p:nvPr/>
        </p:nvSpPr>
        <p:spPr>
          <a:xfrm>
            <a:off x="2303165" y="1871949"/>
            <a:ext cx="8319852" cy="4986051"/>
          </a:xfrm>
          <a:prstGeom prst="rect">
            <a:avLst/>
          </a:prstGeom>
        </p:spPr>
        <p:txBody>
          <a:bodyPr lIns="91440" tIns="45720" rIns="91440" bIns="45720" anchor="t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da-DK" sz="2700"/>
              <a:t>Storyboardet skal beskrive jeres læring og erfaringer, så udefrakommende kan lære af jer. </a:t>
            </a:r>
            <a:r>
              <a:rPr lang="da-DK" sz="2700">
                <a:solidFill>
                  <a:srgbClr val="FF0000"/>
                </a:solidFill>
              </a:rPr>
              <a:t>All teach all learn !!</a:t>
            </a:r>
          </a:p>
          <a:p>
            <a:pPr>
              <a:lnSpc>
                <a:spcPct val="120000"/>
              </a:lnSpc>
              <a:defRPr/>
            </a:pPr>
            <a:r>
              <a:rPr lang="da-DK" sz="2700"/>
              <a:t>Vær kreative og gør storyboardet indbydende for andre. Brug gerne foto og  QR-koder til videoer. Stjæl gerne med arme og ben … </a:t>
            </a:r>
            <a:endParaRPr lang="da-DK" sz="2700">
              <a:cs typeface="Calibri"/>
            </a:endParaRPr>
          </a:p>
          <a:p>
            <a:pPr>
              <a:lnSpc>
                <a:spcPct val="120000"/>
              </a:lnSpc>
              <a:defRPr/>
            </a:pPr>
            <a:r>
              <a:rPr lang="da-DK" sz="2700"/>
              <a:t>Hjælpeteksten på de forskellige slides i […] + slide 2 og 3 skal slettes.</a:t>
            </a:r>
            <a:endParaRPr lang="da-DK" sz="2700">
              <a:cs typeface="Calibri"/>
            </a:endParaRPr>
          </a:p>
          <a:p>
            <a:pPr>
              <a:lnSpc>
                <a:spcPct val="120000"/>
              </a:lnSpc>
              <a:defRPr/>
            </a:pPr>
            <a:r>
              <a:rPr lang="da-DK" sz="2700">
                <a:cs typeface="Calibri"/>
              </a:rPr>
              <a:t>Figurer, skemaer, hjælpespørgsmål mm. er vejledende, og I kan vælge noget helt andet. </a:t>
            </a:r>
            <a:endParaRPr lang="da-DK" sz="2700"/>
          </a:p>
          <a:p>
            <a:pPr>
              <a:lnSpc>
                <a:spcPct val="120000"/>
              </a:lnSpc>
              <a:defRPr/>
            </a:pPr>
            <a:r>
              <a:rPr lang="da-DK" sz="2700"/>
              <a:t>NB! Send skabelonen i udfyldt stand </a:t>
            </a:r>
            <a:r>
              <a:rPr lang="da-DK" sz="2700" u="sng"/>
              <a:t>senest fredag den 12. maj</a:t>
            </a:r>
            <a:r>
              <a:rPr lang="da-DK" sz="2700"/>
              <a:t> til </a:t>
            </a:r>
            <a:r>
              <a:rPr lang="da-DK" sz="2700">
                <a:hlinkClick r:id="rId3"/>
              </a:rPr>
              <a:t>f.lejsgaard@rn.dk</a:t>
            </a:r>
            <a:r>
              <a:rPr lang="da-DK" sz="2700"/>
              <a:t>  - hvis I ønsker vores feedback. Hvis I ikke har brug for vores feedback, skal I alligevel sende senest den 22. maj, så vi kan uploade dem på hjemmesiden.</a:t>
            </a:r>
            <a:endParaRPr lang="da-DK" sz="2700">
              <a:cs typeface="Calibri"/>
            </a:endParaRPr>
          </a:p>
          <a:p>
            <a:pPr>
              <a:lnSpc>
                <a:spcPct val="120000"/>
              </a:lnSpc>
              <a:defRPr/>
            </a:pPr>
            <a:r>
              <a:rPr lang="da-DK" sz="2700" b="1"/>
              <a:t>Medbring jeres endelige storyboard til LS3 printet i A3</a:t>
            </a:r>
            <a:endParaRPr lang="da-DK" sz="2700" b="1">
              <a:cs typeface="Calibri"/>
            </a:endParaRPr>
          </a:p>
          <a:p>
            <a:r>
              <a:rPr lang="da-DK" sz="2700"/>
              <a:t>Jeres slides kommer til at hænge på papvægge i teatersalen og skal også kunne læses af deltagerne, uden I selv er til stede.</a:t>
            </a:r>
            <a:endParaRPr lang="da-DK" sz="2700">
              <a:cs typeface="Calibri"/>
            </a:endParaRPr>
          </a:p>
          <a:p>
            <a:r>
              <a:rPr lang="da-DK" sz="2700">
                <a:cs typeface="Calibri"/>
              </a:rPr>
              <a:t>På LS3 skal hver gruppe pitche på 1 min., hvad I gerne vil have sparring på – </a:t>
            </a:r>
            <a:r>
              <a:rPr lang="da-DK" sz="2700" b="1">
                <a:cs typeface="Calibri"/>
              </a:rPr>
              <a:t>se</a:t>
            </a:r>
            <a:r>
              <a:rPr lang="da-DK" sz="2700">
                <a:cs typeface="Calibri"/>
              </a:rPr>
              <a:t> </a:t>
            </a:r>
            <a:r>
              <a:rPr lang="da-DK" sz="2700" b="1">
                <a:cs typeface="Calibri"/>
              </a:rPr>
              <a:t>sidste slide i storyboardet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0007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E0FA0B66-9B1E-488A-8096-88E02E3F1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423" y="294787"/>
            <a:ext cx="9733547" cy="1325563"/>
          </a:xfrm>
        </p:spPr>
        <p:txBody>
          <a:bodyPr/>
          <a:lstStyle/>
          <a:p>
            <a:r>
              <a:rPr lang="da-DK"/>
              <a:t>Storyboard indholds oversigt </a:t>
            </a:r>
          </a:p>
        </p:txBody>
      </p:sp>
      <p:sp>
        <p:nvSpPr>
          <p:cNvPr id="9" name="Pladsholder til indhold 2">
            <a:extLst>
              <a:ext uri="{FF2B5EF4-FFF2-40B4-BE49-F238E27FC236}">
                <a16:creationId xmlns:a16="http://schemas.microsoft.com/office/drawing/2014/main" id="{E4C8AB53-DB58-4A19-8472-D1D3C480FCEF}"/>
              </a:ext>
            </a:extLst>
          </p:cNvPr>
          <p:cNvSpPr txBox="1">
            <a:spLocks/>
          </p:cNvSpPr>
          <p:nvPr/>
        </p:nvSpPr>
        <p:spPr>
          <a:xfrm>
            <a:off x="2666423" y="1690688"/>
            <a:ext cx="7419686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Teampræsentation</a:t>
            </a:r>
          </a:p>
          <a:p>
            <a:r>
              <a:rPr lang="da-DK"/>
              <a:t>Patienthistorie</a:t>
            </a:r>
            <a:endParaRPr lang="da-DK">
              <a:cs typeface="Calibri"/>
            </a:endParaRPr>
          </a:p>
          <a:p>
            <a:r>
              <a:rPr lang="da-DK"/>
              <a:t>Musiq-score – </a:t>
            </a:r>
            <a:r>
              <a:rPr lang="da-DK" sz="2200"/>
              <a:t>hvad fortæller jeres score….</a:t>
            </a:r>
            <a:r>
              <a:rPr lang="da-DK"/>
              <a:t> </a:t>
            </a:r>
          </a:p>
          <a:p>
            <a:r>
              <a:rPr lang="da-DK"/>
              <a:t>Mål </a:t>
            </a:r>
            <a:endParaRPr lang="da-DK">
              <a:cs typeface="Calibri"/>
            </a:endParaRPr>
          </a:p>
          <a:p>
            <a:r>
              <a:rPr lang="da-DK"/>
              <a:t>DATA – </a:t>
            </a:r>
            <a:r>
              <a:rPr lang="da-DK" sz="2200"/>
              <a:t>hvilken historie fortæller jeres data ….</a:t>
            </a:r>
            <a:endParaRPr lang="da-DK" sz="2200">
              <a:cs typeface="Calibri"/>
            </a:endParaRPr>
          </a:p>
          <a:p>
            <a:r>
              <a:rPr lang="da-DK"/>
              <a:t>Indsatsområder og afprøvninger - </a:t>
            </a:r>
            <a:r>
              <a:rPr lang="da-DK" sz="2200"/>
              <a:t>PDSA</a:t>
            </a:r>
            <a:endParaRPr lang="da-DK" sz="2200">
              <a:cs typeface="Calibri"/>
            </a:endParaRPr>
          </a:p>
          <a:p>
            <a:r>
              <a:rPr lang="da-DK"/>
              <a:t>Resultater indtil nu </a:t>
            </a:r>
            <a:endParaRPr lang="da-DK">
              <a:cs typeface="Calibri"/>
            </a:endParaRPr>
          </a:p>
          <a:p>
            <a:r>
              <a:rPr lang="da-DK"/>
              <a:t>Vores plan for next step </a:t>
            </a:r>
            <a:endParaRPr lang="da-DK">
              <a:cs typeface="Calibri"/>
            </a:endParaRPr>
          </a:p>
          <a:p>
            <a:r>
              <a:rPr lang="da-DK"/>
              <a:t>Hvad vil vi gerne have sparring på  </a:t>
            </a:r>
            <a:endParaRPr lang="da-DK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6579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ærings- og kvali teams SKABELON" id="{C9214A87-3F24-4C0E-BED6-80E806306E64}" vid="{ABBC808D-BEFD-435E-B93A-477588452F2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E939CED9167F542B6AF85183D267D39" ma:contentTypeVersion="0" ma:contentTypeDescription="Opret et nyt dokument." ma:contentTypeScope="" ma:versionID="a3ae112f86cfa70e401498eb1a05898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b5f0ad968dfcf4f7054d9d3455de49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1B1A0FD-263E-4F8A-94BF-7E637175B09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9ECF13-D663-49F6-8B54-4677A714394C}"/>
</file>

<file path=customXml/itemProps3.xml><?xml version="1.0" encoding="utf-8"?>
<ds:datastoreItem xmlns:ds="http://schemas.openxmlformats.org/officeDocument/2006/customXml" ds:itemID="{8194F4AA-426E-481F-B62E-7A95A2750158}">
  <ds:schemaRefs>
    <ds:schemaRef ds:uri="http://purl.org/dc/terms/"/>
    <ds:schemaRef ds:uri="8b6a8f80-04f0-4a65-998f-aeadd0feb87d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a813aa2-3c56-410e-b722-144cb511686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Lærings- og kvali teams SKABELON§</Template>
  <TotalTime>0</TotalTime>
  <Words>1449</Words>
  <Application>Microsoft Office PowerPoint</Application>
  <PresentationFormat>Widescreen</PresentationFormat>
  <Paragraphs>149</Paragraphs>
  <Slides>23</Slides>
  <Notes>12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23</vt:i4>
      </vt:variant>
    </vt:vector>
  </HeadingPairs>
  <TitlesOfParts>
    <vt:vector size="29" baseType="lpstr">
      <vt:lpstr>Arial</vt:lpstr>
      <vt:lpstr>Avenir</vt:lpstr>
      <vt:lpstr>Calibri</vt:lpstr>
      <vt:lpstr>Times New Roman</vt:lpstr>
      <vt:lpstr>Verdana</vt:lpstr>
      <vt:lpstr>Office-tema</vt:lpstr>
      <vt:lpstr>Dagsorden d. 16/3 2023 kl. 13.00-14.30 </vt:lpstr>
      <vt:lpstr>Sparring i breakout rooms</vt:lpstr>
      <vt:lpstr>Opsamling på sparring </vt:lpstr>
      <vt:lpstr>LKT tvang LS 3 program </vt:lpstr>
      <vt:lpstr>PowerPoint-præsentation</vt:lpstr>
      <vt:lpstr>Storyboard </vt:lpstr>
      <vt:lpstr>PowerPoint-præsentation</vt:lpstr>
      <vt:lpstr>Vejledning til udfyldelse af storyboard genbrug endelig og lad jer inspirere af jeres tidligere storyboards </vt:lpstr>
      <vt:lpstr>Storyboard indholds oversigt </vt:lpstr>
      <vt:lpstr>Hvem er vi?</vt:lpstr>
      <vt:lpstr>Vores patienthistorie</vt:lpstr>
      <vt:lpstr>Hvilken historie fortæller vores musiq-score?</vt:lpstr>
      <vt:lpstr>Hvad er vores mål og hvor langt er vi nu?</vt:lpstr>
      <vt:lpstr>   </vt:lpstr>
      <vt:lpstr>Hvilken historie fortæller vores data?</vt:lpstr>
      <vt:lpstr>Vores vigtigste afprøvninger siden sidst </vt:lpstr>
      <vt:lpstr>Vores plan for fastholdelse af  forbedringsarbejdet  </vt:lpstr>
      <vt:lpstr>Hvad vil vi gerne have sparring på?  Forbered et sparringsspørgsmål, som jeres team gerne vil have fokus på  </vt:lpstr>
      <vt:lpstr>Ledelsesopgaven </vt:lpstr>
      <vt:lpstr>Hvorfor – formål </vt:lpstr>
      <vt:lpstr>Leder-makkerpar</vt:lpstr>
      <vt:lpstr>OPLÆG – form og indhold </vt:lpstr>
      <vt:lpstr>Forberedelse</vt:lpstr>
    </vt:vector>
  </TitlesOfParts>
  <Company>Danske Regioner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Maria Möger</dc:creator>
  <cp:lastModifiedBy>Lærke Baltzer Pedersen</cp:lastModifiedBy>
  <cp:revision>2</cp:revision>
  <cp:lastPrinted>2022-04-27T10:09:52Z</cp:lastPrinted>
  <dcterms:created xsi:type="dcterms:W3CDTF">2017-10-13T09:25:08Z</dcterms:created>
  <dcterms:modified xsi:type="dcterms:W3CDTF">2026-05-28T12:21:17Z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InfoFinished">
    <vt:lpwstr>True</vt:lpwstr>
  </property>
  <property fmtid="{D5CDD505-2E9C-101B-9397-08002B2CF9AE}" pid="3" name="ContentTypeId">
    <vt:lpwstr>0x010100DE939CED9167F542B6AF85183D267D39</vt:lpwstr>
  </property>
  <property fmtid="{D5CDD505-2E9C-101B-9397-08002B2CF9AE}" pid="4" name="Order">
    <vt:r8>37494000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_ExtendedDescription">
    <vt:lpwstr/>
  </property>
</Properties>
</file>