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4" r:id="rId6"/>
    <p:sldMasterId id="2147483668" r:id="rId7"/>
    <p:sldMasterId id="2147483672" r:id="rId8"/>
  </p:sldMasterIdLst>
  <p:notesMasterIdLst>
    <p:notesMasterId r:id="rId30"/>
  </p:notesMasterIdLst>
  <p:sldIdLst>
    <p:sldId id="320" r:id="rId9"/>
    <p:sldId id="315" r:id="rId10"/>
    <p:sldId id="264" r:id="rId11"/>
    <p:sldId id="322" r:id="rId12"/>
    <p:sldId id="328" r:id="rId13"/>
    <p:sldId id="323" r:id="rId14"/>
    <p:sldId id="331" r:id="rId15"/>
    <p:sldId id="332" r:id="rId16"/>
    <p:sldId id="256" r:id="rId17"/>
    <p:sldId id="258" r:id="rId18"/>
    <p:sldId id="263" r:id="rId19"/>
    <p:sldId id="269" r:id="rId20"/>
    <p:sldId id="268" r:id="rId21"/>
    <p:sldId id="273" r:id="rId22"/>
    <p:sldId id="270" r:id="rId23"/>
    <p:sldId id="271" r:id="rId24"/>
    <p:sldId id="333" r:id="rId25"/>
    <p:sldId id="265" r:id="rId26"/>
    <p:sldId id="272" r:id="rId27"/>
    <p:sldId id="325" r:id="rId28"/>
    <p:sldId id="324" r:id="rId29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lla Hilden" initials="UH" lastIdx="1" clrIdx="0">
    <p:extLst>
      <p:ext uri="{19B8F6BF-5375-455C-9EA6-DF929625EA0E}">
        <p15:presenceInfo xmlns:p15="http://schemas.microsoft.com/office/powerpoint/2012/main" userId="S-1-5-21-87887501-219685469-1135226976-35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49A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FC4EA1-ABC6-4404-823F-853DECF2F672}" v="2" dt="2023-01-17T11:50:00.452"/>
    <p1510:client id="{776B604E-3FA9-4FD1-A1F3-EC11EDBED066}" v="89" dt="2023-01-16T08:33:11.759"/>
    <p1510:client id="{94700BD9-6E5C-4D67-8F3B-67E3B92AE2A6}" v="6" dt="2023-01-17T06:49:46.928"/>
    <p1510:client id="{D0FD76BB-C1EB-4AF2-A929-DCA88BDDEE65}" v="12" dt="2023-01-18T07:48:34.9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dirty="0"/>
              <a:t>Tvangsindlæggelser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'Ark1'!$B$1:$N$1</c:f>
              <c:strCache>
                <c:ptCount val="1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</c:strCache>
            </c:strRef>
          </c:cat>
          <c:val>
            <c:numRef>
              <c:f>'Ark1'!$B$6:$N$6</c:f>
              <c:numCache>
                <c:formatCode>General</c:formatCode>
                <c:ptCount val="13"/>
                <c:pt idx="0">
                  <c:v>7</c:v>
                </c:pt>
                <c:pt idx="1">
                  <c:v>0</c:v>
                </c:pt>
                <c:pt idx="2">
                  <c:v>3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76-4457-AFB7-A3FD05084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2005800"/>
        <c:axId val="732007768"/>
      </c:lineChart>
      <c:catAx>
        <c:axId val="732005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32007768"/>
        <c:crosses val="autoZero"/>
        <c:auto val="1"/>
        <c:lblAlgn val="ctr"/>
        <c:lblOffset val="100"/>
        <c:noMultiLvlLbl val="0"/>
      </c:catAx>
      <c:valAx>
        <c:axId val="732007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320058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Frivillige indlæggelser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'Ark1'!$B$1:$N$1</c:f>
              <c:strCache>
                <c:ptCount val="1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</c:strCache>
            </c:strRef>
          </c:cat>
          <c:val>
            <c:numRef>
              <c:f>'Ark1'!$B$7:$N$7</c:f>
              <c:numCache>
                <c:formatCode>General</c:formatCode>
                <c:ptCount val="13"/>
                <c:pt idx="0">
                  <c:v>4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5</c:v>
                </c:pt>
                <c:pt idx="6">
                  <c:v>5</c:v>
                </c:pt>
                <c:pt idx="7">
                  <c:v>3</c:v>
                </c:pt>
                <c:pt idx="8">
                  <c:v>7</c:v>
                </c:pt>
                <c:pt idx="9">
                  <c:v>7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30-4B39-83B9-542025083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1993992"/>
        <c:axId val="731996944"/>
      </c:lineChart>
      <c:catAx>
        <c:axId val="731993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31996944"/>
        <c:crosses val="autoZero"/>
        <c:auto val="1"/>
        <c:lblAlgn val="ctr"/>
        <c:lblOffset val="100"/>
        <c:noMultiLvlLbl val="0"/>
      </c:catAx>
      <c:valAx>
        <c:axId val="73199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319939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>
                <a:solidFill>
                  <a:schemeClr val="tx1"/>
                </a:solidFill>
              </a:rPr>
              <a:t>Sengedage</a:t>
            </a:r>
            <a:endParaRPr lang="en-US" sz="20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Sengedage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'Ark1'!$B$1:$N$1</c:f>
              <c:strCache>
                <c:ptCount val="1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</c:strCache>
            </c:strRef>
          </c:cat>
          <c:val>
            <c:numRef>
              <c:f>'Ark1'!$B$2:$N$2</c:f>
              <c:numCache>
                <c:formatCode>General</c:formatCode>
                <c:ptCount val="13"/>
                <c:pt idx="0">
                  <c:v>132</c:v>
                </c:pt>
                <c:pt idx="1">
                  <c:v>68</c:v>
                </c:pt>
                <c:pt idx="2">
                  <c:v>28</c:v>
                </c:pt>
                <c:pt idx="3">
                  <c:v>90</c:v>
                </c:pt>
                <c:pt idx="4">
                  <c:v>47</c:v>
                </c:pt>
                <c:pt idx="5">
                  <c:v>79</c:v>
                </c:pt>
                <c:pt idx="6">
                  <c:v>62</c:v>
                </c:pt>
                <c:pt idx="7">
                  <c:v>47</c:v>
                </c:pt>
                <c:pt idx="8">
                  <c:v>33</c:v>
                </c:pt>
                <c:pt idx="9">
                  <c:v>35</c:v>
                </c:pt>
                <c:pt idx="10">
                  <c:v>12</c:v>
                </c:pt>
                <c:pt idx="11">
                  <c:v>12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D3-49F5-898B-279CF4282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2372696"/>
        <c:axId val="762374008"/>
      </c:lineChart>
      <c:catAx>
        <c:axId val="762372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62374008"/>
        <c:crosses val="autoZero"/>
        <c:auto val="1"/>
        <c:lblAlgn val="ctr"/>
        <c:lblOffset val="100"/>
        <c:noMultiLvlLbl val="0"/>
      </c:catAx>
      <c:valAx>
        <c:axId val="762374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623726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0.06258</cdr:x>
      <cdr:y>0.54705</cdr:y>
    </cdr:from>
    <cdr:to>
      <cdr:x>1</cdr:x>
      <cdr:y>0.54705</cdr:y>
    </cdr:to>
    <cdr:cxnSp macro="">
      <cdr:nvCxnSpPr>
        <cdr:cNvPr id="2" name="Lige forbindelse 1">
          <a:extLst xmlns:a="http://schemas.openxmlformats.org/drawingml/2006/main">
            <a:ext uri="{FF2B5EF4-FFF2-40B4-BE49-F238E27FC236}">
              <a16:creationId xmlns:a16="http://schemas.microsoft.com/office/drawing/2014/main" id="{C5F1B589-7485-45AE-9280-7BA39F99EDAA}"/>
            </a:ext>
          </a:extLst>
        </cdr:cNvPr>
        <cdr:cNvCxnSpPr/>
      </cdr:nvCxnSpPr>
      <cdr:spPr>
        <a:xfrm xmlns:a="http://schemas.openxmlformats.org/drawingml/2006/main">
          <a:off x="286138" y="1500672"/>
          <a:ext cx="4285862" cy="1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D43C66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0.10262</cdr:x>
      <cdr:y>0.61028</cdr:y>
    </cdr:from>
    <cdr:to>
      <cdr:x>1</cdr:x>
      <cdr:y>0.61174</cdr:y>
    </cdr:to>
    <cdr:cxnSp macro="">
      <cdr:nvCxnSpPr>
        <cdr:cNvPr id="3" name="Lige forbindelse 2">
          <a:extLst xmlns:a="http://schemas.openxmlformats.org/drawingml/2006/main">
            <a:ext uri="{FF2B5EF4-FFF2-40B4-BE49-F238E27FC236}">
              <a16:creationId xmlns:a16="http://schemas.microsoft.com/office/drawing/2014/main" id="{CBF12D76-C006-498D-8F37-E385F4626D32}"/>
            </a:ext>
          </a:extLst>
        </cdr:cNvPr>
        <cdr:cNvCxnSpPr/>
      </cdr:nvCxnSpPr>
      <cdr:spPr>
        <a:xfrm xmlns:a="http://schemas.openxmlformats.org/drawingml/2006/main" flipV="1">
          <a:off x="743340" y="2605135"/>
          <a:ext cx="6500325" cy="622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D43C66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163F4-6A8D-4226-8799-D1E56623182E}" type="datetimeFigureOut">
              <a:rPr lang="da-DK" smtClean="0"/>
              <a:t>28-05-2026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70D5C-CD3B-4B3C-B057-9AF7E05A6D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51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70D5C-CD3B-4B3C-B057-9AF7E05A6DF8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6829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70D5C-CD3B-4B3C-B057-9AF7E05A6DF8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542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70D5C-CD3B-4B3C-B057-9AF7E05A6DF8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82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70D5C-CD3B-4B3C-B057-9AF7E05A6DF8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430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70D5C-CD3B-4B3C-B057-9AF7E05A6DF8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886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70D5C-CD3B-4B3C-B057-9AF7E05A6DF8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7800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6F6A-3A86-429A-BC91-0D7B43D42AB3}" type="datetimeFigureOut">
              <a:rPr lang="da-DK" smtClean="0"/>
              <a:t>28-05-2026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227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6F6A-3A86-429A-BC91-0D7B43D42AB3}" type="datetimeFigureOut">
              <a:rPr lang="da-DK" smtClean="0"/>
              <a:t>28-05-2026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26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6F6A-3A86-429A-BC91-0D7B43D42AB3}" type="datetimeFigureOut">
              <a:rPr lang="da-DK" smtClean="0"/>
              <a:t>28-05-2026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36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Dan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354" y="5648961"/>
            <a:ext cx="1877032" cy="729958"/>
          </a:xfrm>
          <a:prstGeom prst="rect">
            <a:avLst/>
          </a:prstGeom>
        </p:spPr>
      </p:pic>
      <p:sp>
        <p:nvSpPr>
          <p:cNvPr id="10" name="Pladsholder til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5375717" y="3857015"/>
            <a:ext cx="5771535" cy="895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da-DK" dirty="0"/>
              <a:t>By, dato, år</a:t>
            </a:r>
          </a:p>
        </p:txBody>
      </p:sp>
      <p:sp>
        <p:nvSpPr>
          <p:cNvPr id="11" name="Titel 5"/>
          <p:cNvSpPr>
            <a:spLocks noGrp="1"/>
          </p:cNvSpPr>
          <p:nvPr>
            <p:ph type="title" hasCustomPrompt="1"/>
          </p:nvPr>
        </p:nvSpPr>
        <p:spPr>
          <a:xfrm>
            <a:off x="5375718" y="3039719"/>
            <a:ext cx="5771535" cy="8172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>
                <a:solidFill>
                  <a:srgbClr val="D43C66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829037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Enge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960" y="5642171"/>
            <a:ext cx="2444716" cy="717041"/>
          </a:xfrm>
          <a:prstGeom prst="rect">
            <a:avLst/>
          </a:prstGeom>
        </p:spPr>
      </p:pic>
      <p:sp>
        <p:nvSpPr>
          <p:cNvPr id="8" name="Pladsholder til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5375717" y="3857015"/>
            <a:ext cx="5771535" cy="895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da-DK" dirty="0"/>
              <a:t>By, dato, år</a:t>
            </a:r>
          </a:p>
        </p:txBody>
      </p: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>
          <a:xfrm>
            <a:off x="5375718" y="3039719"/>
            <a:ext cx="5771535" cy="8172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>
                <a:solidFill>
                  <a:srgbClr val="D43C66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1935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y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840" y="5627629"/>
            <a:ext cx="2317936" cy="701708"/>
          </a:xfrm>
          <a:prstGeom prst="rect">
            <a:avLst/>
          </a:prstGeom>
        </p:spPr>
      </p:pic>
      <p:sp>
        <p:nvSpPr>
          <p:cNvPr id="8" name="Pladsholder til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5375717" y="3857015"/>
            <a:ext cx="5771535" cy="895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da-DK" dirty="0"/>
              <a:t>By, dato, år</a:t>
            </a:r>
          </a:p>
        </p:txBody>
      </p: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>
          <a:xfrm>
            <a:off x="5375718" y="3039719"/>
            <a:ext cx="5771535" cy="8172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>
                <a:solidFill>
                  <a:srgbClr val="D43C66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296323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Dan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609599" y="425459"/>
            <a:ext cx="10776155" cy="920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400">
                <a:solidFill>
                  <a:srgbClr val="D43C66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7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609599" y="1346209"/>
            <a:ext cx="10776155" cy="375673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68" y="5686991"/>
            <a:ext cx="1751912" cy="6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05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Enge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68" y="5690554"/>
            <a:ext cx="2310712" cy="677738"/>
          </a:xfrm>
          <a:prstGeom prst="rect">
            <a:avLst/>
          </a:prstGeom>
        </p:spPr>
      </p:pic>
      <p:sp>
        <p:nvSpPr>
          <p:cNvPr id="6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609599" y="425459"/>
            <a:ext cx="10776155" cy="920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400">
                <a:solidFill>
                  <a:srgbClr val="D43C66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7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609599" y="1346209"/>
            <a:ext cx="10776155" cy="375673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562668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Ty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68" y="5715149"/>
            <a:ext cx="2148152" cy="650308"/>
          </a:xfrm>
          <a:prstGeom prst="rect">
            <a:avLst/>
          </a:prstGeom>
        </p:spPr>
      </p:pic>
      <p:sp>
        <p:nvSpPr>
          <p:cNvPr id="6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609599" y="425459"/>
            <a:ext cx="10776155" cy="920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400">
                <a:solidFill>
                  <a:srgbClr val="D43C66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7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609599" y="1346209"/>
            <a:ext cx="10776155" cy="375673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873733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rundt tom Dan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462116" y="425459"/>
            <a:ext cx="6822922" cy="920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400">
                <a:solidFill>
                  <a:srgbClr val="D43C66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68" y="5686991"/>
            <a:ext cx="1751912" cy="681301"/>
          </a:xfrm>
          <a:prstGeom prst="rect">
            <a:avLst/>
          </a:prstGeom>
        </p:spPr>
      </p:pic>
      <p:sp>
        <p:nvSpPr>
          <p:cNvPr id="6" name="Pladsholder til billede 3"/>
          <p:cNvSpPr>
            <a:spLocks noGrp="1"/>
          </p:cNvSpPr>
          <p:nvPr>
            <p:ph type="pic" sz="quarter" idx="11"/>
          </p:nvPr>
        </p:nvSpPr>
        <p:spPr>
          <a:xfrm>
            <a:off x="7613583" y="953386"/>
            <a:ext cx="3740217" cy="375336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/>
          <a:p>
            <a:endParaRPr lang="da-DK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2"/>
          </p:nvPr>
        </p:nvSpPr>
        <p:spPr>
          <a:xfrm>
            <a:off x="461963" y="1346200"/>
            <a:ext cx="6823075" cy="3767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062436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rundt tom Enge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462116" y="425459"/>
            <a:ext cx="6708705" cy="920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400">
                <a:solidFill>
                  <a:srgbClr val="D43C66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68" y="5690554"/>
            <a:ext cx="2310712" cy="677738"/>
          </a:xfrm>
          <a:prstGeom prst="rect">
            <a:avLst/>
          </a:prstGeom>
        </p:spPr>
      </p:pic>
      <p:sp>
        <p:nvSpPr>
          <p:cNvPr id="5" name="Pladsholder til billede 3"/>
          <p:cNvSpPr>
            <a:spLocks noGrp="1"/>
          </p:cNvSpPr>
          <p:nvPr>
            <p:ph type="pic" sz="quarter" idx="11"/>
          </p:nvPr>
        </p:nvSpPr>
        <p:spPr>
          <a:xfrm>
            <a:off x="7613583" y="953386"/>
            <a:ext cx="3740217" cy="375336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/>
          <a:p>
            <a:endParaRPr lang="da-DK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2"/>
          </p:nvPr>
        </p:nvSpPr>
        <p:spPr>
          <a:xfrm>
            <a:off x="461963" y="1346200"/>
            <a:ext cx="6708775" cy="3697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6302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34F7F0A4-CFF5-442D-BDB0-21C5CC1A8225}"/>
              </a:ext>
            </a:extLst>
          </p:cNvPr>
          <p:cNvSpPr/>
          <p:nvPr userDrawn="1"/>
        </p:nvSpPr>
        <p:spPr>
          <a:xfrm>
            <a:off x="10482349" y="216131"/>
            <a:ext cx="1323490" cy="1388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24000" y="1343694"/>
            <a:ext cx="8758989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7" name="Pladsholder til indhold 2"/>
          <p:cNvSpPr>
            <a:spLocks noGrp="1"/>
          </p:cNvSpPr>
          <p:nvPr>
            <p:ph idx="13" hasCustomPrompt="1"/>
          </p:nvPr>
        </p:nvSpPr>
        <p:spPr>
          <a:xfrm>
            <a:off x="1105226" y="2586957"/>
            <a:ext cx="8758989" cy="3203574"/>
          </a:xfrm>
        </p:spPr>
        <p:txBody>
          <a:bodyPr/>
          <a:lstStyle>
            <a:lvl1pPr>
              <a:defRPr/>
            </a:lvl1pPr>
          </a:lstStyle>
          <a:p>
            <a:r>
              <a:rPr lang="da-DK" err="1"/>
              <a:t>Affgaafdafdadfadfag</a:t>
            </a:r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F8F17BB-7CB1-4DCB-8951-79CDED0D1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05345" cy="685800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C0863AF1-555D-40CF-964D-6F5B95153582}"/>
              </a:ext>
            </a:extLst>
          </p:cNvPr>
          <p:cNvSpPr/>
          <p:nvPr userDrawn="1"/>
        </p:nvSpPr>
        <p:spPr>
          <a:xfrm>
            <a:off x="10870643" y="410264"/>
            <a:ext cx="299258" cy="307777"/>
          </a:xfrm>
          <a:prstGeom prst="ellipse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ED81F8E-525F-4AFA-97EA-12FA045B1BCF}"/>
              </a:ext>
            </a:extLst>
          </p:cNvPr>
          <p:cNvSpPr/>
          <p:nvPr userDrawn="1"/>
        </p:nvSpPr>
        <p:spPr>
          <a:xfrm>
            <a:off x="11245305" y="480852"/>
            <a:ext cx="299258" cy="307777"/>
          </a:xfrm>
          <a:prstGeom prst="ellipse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BF1AC92-71BA-45E9-8EBF-7ECB60B2E59C}"/>
              </a:ext>
            </a:extLst>
          </p:cNvPr>
          <p:cNvSpPr/>
          <p:nvPr userDrawn="1"/>
        </p:nvSpPr>
        <p:spPr>
          <a:xfrm>
            <a:off x="11348529" y="839520"/>
            <a:ext cx="299258" cy="307777"/>
          </a:xfrm>
          <a:prstGeom prst="ellipse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76AB6B2-124C-465D-BCB3-DE3B3466AEEF}"/>
              </a:ext>
            </a:extLst>
          </p:cNvPr>
          <p:cNvSpPr/>
          <p:nvPr userDrawn="1"/>
        </p:nvSpPr>
        <p:spPr>
          <a:xfrm>
            <a:off x="10973867" y="760429"/>
            <a:ext cx="299258" cy="307777"/>
          </a:xfrm>
          <a:prstGeom prst="ellipse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EDAC8FA-5E4D-47F4-9A7B-EF9FE5836A97}"/>
              </a:ext>
            </a:extLst>
          </p:cNvPr>
          <p:cNvSpPr/>
          <p:nvPr userDrawn="1"/>
        </p:nvSpPr>
        <p:spPr>
          <a:xfrm>
            <a:off x="10599205" y="698476"/>
            <a:ext cx="299258" cy="307777"/>
          </a:xfrm>
          <a:prstGeom prst="ellipse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0B65B50D-B6E0-4E05-B71F-0105ABFE5895}"/>
              </a:ext>
            </a:extLst>
          </p:cNvPr>
          <p:cNvSpPr/>
          <p:nvPr userDrawn="1"/>
        </p:nvSpPr>
        <p:spPr>
          <a:xfrm>
            <a:off x="11086439" y="1140617"/>
            <a:ext cx="299258" cy="307777"/>
          </a:xfrm>
          <a:prstGeom prst="ellipse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8C7E700-437A-472E-A965-8E0B363DE323}"/>
              </a:ext>
            </a:extLst>
          </p:cNvPr>
          <p:cNvSpPr/>
          <p:nvPr userDrawn="1"/>
        </p:nvSpPr>
        <p:spPr>
          <a:xfrm>
            <a:off x="10735059" y="1057143"/>
            <a:ext cx="299258" cy="307777"/>
          </a:xfrm>
          <a:prstGeom prst="ellipse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FD199D5E-B05D-41B4-A223-10CAFBF62F9F}"/>
              </a:ext>
            </a:extLst>
          </p:cNvPr>
          <p:cNvSpPr/>
          <p:nvPr userDrawn="1"/>
        </p:nvSpPr>
        <p:spPr>
          <a:xfrm rot="16200000">
            <a:off x="-680710" y="3615975"/>
            <a:ext cx="2313880" cy="42044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>
                <a:solidFill>
                  <a:schemeClr val="accent4">
                    <a:lumMod val="60000"/>
                    <a:lumOff val="40000"/>
                  </a:schemeClr>
                </a:solidFill>
              </a:rPr>
              <a:t>WEBINAR</a:t>
            </a:r>
          </a:p>
        </p:txBody>
      </p:sp>
    </p:spTree>
    <p:extLst>
      <p:ext uri="{BB962C8B-B14F-4D97-AF65-F5344CB8AC3E}">
        <p14:creationId xmlns:p14="http://schemas.microsoft.com/office/powerpoint/2010/main" val="3009957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rundt tom Ty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462116" y="425459"/>
            <a:ext cx="6708705" cy="920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400">
                <a:solidFill>
                  <a:srgbClr val="D43C66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68" y="5715149"/>
            <a:ext cx="2148152" cy="650308"/>
          </a:xfrm>
          <a:prstGeom prst="rect">
            <a:avLst/>
          </a:prstGeom>
        </p:spPr>
      </p:pic>
      <p:sp>
        <p:nvSpPr>
          <p:cNvPr id="5" name="Pladsholder til billede 3"/>
          <p:cNvSpPr>
            <a:spLocks noGrp="1"/>
          </p:cNvSpPr>
          <p:nvPr>
            <p:ph type="pic" sz="quarter" idx="11"/>
          </p:nvPr>
        </p:nvSpPr>
        <p:spPr>
          <a:xfrm>
            <a:off x="7613583" y="953386"/>
            <a:ext cx="3740217" cy="375336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/>
          <a:p>
            <a:endParaRPr lang="da-DK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2"/>
          </p:nvPr>
        </p:nvSpPr>
        <p:spPr>
          <a:xfrm>
            <a:off x="461963" y="1346200"/>
            <a:ext cx="6708775" cy="34909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891427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firkantet tom Dans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68" y="5686991"/>
            <a:ext cx="1751912" cy="681301"/>
          </a:xfrm>
          <a:prstGeom prst="rect">
            <a:avLst/>
          </a:prstGeom>
        </p:spPr>
      </p:pic>
      <p:sp>
        <p:nvSpPr>
          <p:cNvPr id="8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5568465" y="1710175"/>
            <a:ext cx="5963136" cy="2973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itel 6"/>
          <p:cNvSpPr>
            <a:spLocks noGrp="1"/>
          </p:cNvSpPr>
          <p:nvPr>
            <p:ph type="title" hasCustomPrompt="1"/>
          </p:nvPr>
        </p:nvSpPr>
        <p:spPr>
          <a:xfrm>
            <a:off x="5568465" y="980777"/>
            <a:ext cx="5963135" cy="7026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D43C66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2"/>
          </p:nvPr>
        </p:nvSpPr>
        <p:spPr>
          <a:xfrm>
            <a:off x="0" y="1117600"/>
            <a:ext cx="5222240" cy="35255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5721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firkantet tom Engels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5568465" y="1710175"/>
            <a:ext cx="5963136" cy="2973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itel 6"/>
          <p:cNvSpPr>
            <a:spLocks noGrp="1"/>
          </p:cNvSpPr>
          <p:nvPr>
            <p:ph type="title" hasCustomPrompt="1"/>
          </p:nvPr>
        </p:nvSpPr>
        <p:spPr>
          <a:xfrm>
            <a:off x="5568465" y="980777"/>
            <a:ext cx="5963135" cy="7026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D43C66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2"/>
          </p:nvPr>
        </p:nvSpPr>
        <p:spPr>
          <a:xfrm>
            <a:off x="0" y="1117600"/>
            <a:ext cx="5222240" cy="35255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/>
          <a:p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68" y="5690554"/>
            <a:ext cx="2310712" cy="67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36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firkantet tom Tys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5568465" y="1710175"/>
            <a:ext cx="5963136" cy="2973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itel 6"/>
          <p:cNvSpPr>
            <a:spLocks noGrp="1"/>
          </p:cNvSpPr>
          <p:nvPr>
            <p:ph type="title" hasCustomPrompt="1"/>
          </p:nvPr>
        </p:nvSpPr>
        <p:spPr>
          <a:xfrm>
            <a:off x="5568465" y="980777"/>
            <a:ext cx="5963135" cy="7026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D43C66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2"/>
          </p:nvPr>
        </p:nvSpPr>
        <p:spPr>
          <a:xfrm>
            <a:off x="0" y="1117600"/>
            <a:ext cx="5222240" cy="35255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/>
          <a:p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68" y="5715149"/>
            <a:ext cx="2148152" cy="65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6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Pladsholder til dato 3"/>
          <p:cNvSpPr txBox="1">
            <a:spLocks/>
          </p:cNvSpPr>
          <p:nvPr userDrawn="1"/>
        </p:nvSpPr>
        <p:spPr>
          <a:xfrm>
            <a:off x="1772652" y="6508750"/>
            <a:ext cx="2550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216F6A-3A86-429A-BC91-0D7B43D42AB3}" type="datetimeFigureOut">
              <a:rPr lang="da-DK" smtClean="0"/>
              <a:pPr/>
              <a:t>28-05-2026</a:t>
            </a:fld>
            <a:endParaRPr lang="da-DK"/>
          </a:p>
        </p:txBody>
      </p:sp>
      <p:sp>
        <p:nvSpPr>
          <p:cNvPr id="8" name="Pladsholder til sidefod 4"/>
          <p:cNvSpPr txBox="1">
            <a:spLocks/>
          </p:cNvSpPr>
          <p:nvPr userDrawn="1"/>
        </p:nvSpPr>
        <p:spPr>
          <a:xfrm>
            <a:off x="2646577" y="6508750"/>
            <a:ext cx="2442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LÆRINGS- OG KVALITETSTEAMS</a:t>
            </a:r>
          </a:p>
        </p:txBody>
      </p:sp>
    </p:spTree>
    <p:extLst>
      <p:ext uri="{BB962C8B-B14F-4D97-AF65-F5344CB8AC3E}">
        <p14:creationId xmlns:p14="http://schemas.microsoft.com/office/powerpoint/2010/main" val="384094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3"/>
          </p:nvPr>
        </p:nvSpPr>
        <p:spPr>
          <a:xfrm>
            <a:off x="1620252" y="6356350"/>
            <a:ext cx="2550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16F6A-3A86-429A-BC91-0D7B43D42AB3}" type="datetimeFigureOut">
              <a:rPr lang="da-DK" smtClean="0"/>
              <a:t>28-05-2026</a:t>
            </a:fld>
            <a:endParaRPr lang="da-DK"/>
          </a:p>
        </p:txBody>
      </p:sp>
      <p:sp>
        <p:nvSpPr>
          <p:cNvPr id="9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494177" y="6356350"/>
            <a:ext cx="2442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LÆRINGS- OG KVALITETSTEAMS</a:t>
            </a:r>
          </a:p>
        </p:txBody>
      </p:sp>
    </p:spTree>
    <p:extLst>
      <p:ext uri="{BB962C8B-B14F-4D97-AF65-F5344CB8AC3E}">
        <p14:creationId xmlns:p14="http://schemas.microsoft.com/office/powerpoint/2010/main" val="241699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6F6A-3A86-429A-BC91-0D7B43D42AB3}" type="datetimeFigureOut">
              <a:rPr lang="da-DK" smtClean="0"/>
              <a:t>28-05-2026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155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6F6A-3A86-429A-BC91-0D7B43D42AB3}" type="datetimeFigureOut">
              <a:rPr lang="da-DK" smtClean="0"/>
              <a:t>28-05-2026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503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6F6A-3A86-429A-BC91-0D7B43D42AB3}" type="datetimeFigureOut">
              <a:rPr lang="da-DK" smtClean="0"/>
              <a:t>28-05-2026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37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6F6A-3A86-429A-BC91-0D7B43D42AB3}" type="datetimeFigureOut">
              <a:rPr lang="da-DK" smtClean="0"/>
              <a:t>28-05-2026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705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6F6A-3A86-429A-BC91-0D7B43D42AB3}" type="datetimeFigureOut">
              <a:rPr lang="da-DK" smtClean="0"/>
              <a:t>28-05-2026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999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620252" y="365125"/>
            <a:ext cx="97335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620252" y="1825625"/>
            <a:ext cx="97335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620252" y="6356350"/>
            <a:ext cx="2550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16F6A-3A86-429A-BC91-0D7B43D42AB3}" type="datetimeFigureOut">
              <a:rPr lang="da-DK" smtClean="0"/>
              <a:t>28-05-2026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494177" y="6356350"/>
            <a:ext cx="2442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LÆRINGS- OG KVALITETSTEAMS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Pladsholder til indhold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149" y="365125"/>
            <a:ext cx="1121068" cy="1114092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0"/>
            <a:ext cx="962526" cy="6858000"/>
          </a:xfrm>
          <a:prstGeom prst="rect">
            <a:avLst/>
          </a:prstGeom>
          <a:solidFill>
            <a:srgbClr val="49A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034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51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47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61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59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net.regionsyddanmark.dk/D4Doc/formularer/formshow.asp?FormID=1139800&amp;bl=1&amp;DokIDFrom=906670" TargetMode="Externa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domaha@rn.d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8E94E-5D04-498A-BB29-67988396F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124" y="521761"/>
            <a:ext cx="8758989" cy="1325563"/>
          </a:xfrm>
        </p:spPr>
        <p:txBody>
          <a:bodyPr>
            <a:normAutofit/>
          </a:bodyPr>
          <a:lstStyle/>
          <a:p>
            <a:r>
              <a:rPr lang="da-DK" sz="2400" dirty="0">
                <a:latin typeface="Calibri"/>
                <a:cs typeface="Calibri"/>
              </a:rPr>
              <a:t>Webinar 18. januar 2023 - 13.00-14.30</a:t>
            </a:r>
            <a:br>
              <a:rPr lang="da-DK" sz="2000" dirty="0"/>
            </a:br>
            <a:br>
              <a:rPr lang="da-DK" sz="2000" dirty="0"/>
            </a:br>
            <a:r>
              <a:rPr lang="da-DK" sz="3200" b="1" dirty="0">
                <a:latin typeface="Calibri"/>
                <a:cs typeface="Calibri"/>
              </a:rPr>
              <a:t>Det tværsektorielle perspektiv  </a:t>
            </a:r>
            <a:endParaRPr lang="da-DK" sz="3200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E0BADD8-E4FD-4144-8E4F-A0A6AA40A2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40633" y="2334100"/>
            <a:ext cx="10145998" cy="38628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a-DK" sz="1800" u="sng" dirty="0">
                <a:effectLst/>
                <a:latin typeface="Calibri"/>
                <a:ea typeface="Calibri" panose="020F0502020204030204" pitchFamily="34" charset="0"/>
                <a:cs typeface="Calibri"/>
              </a:rPr>
              <a:t>Erfaringsudveksling og inspiration omkring  LKT Tvang –</a:t>
            </a:r>
            <a:r>
              <a:rPr lang="da-DK" sz="1800" u="sng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da-DK" sz="1800" u="sng" dirty="0">
                <a:effectLst/>
                <a:latin typeface="Calibri"/>
                <a:ea typeface="Calibri" panose="020F0502020204030204" pitchFamily="34" charset="0"/>
                <a:cs typeface="Calibri"/>
              </a:rPr>
              <a:t>Hvordan sikrer </a:t>
            </a:r>
            <a:r>
              <a:rPr lang="da-DK" sz="1800" u="sng" dirty="0">
                <a:latin typeface="Calibri"/>
                <a:ea typeface="Calibri" panose="020F0502020204030204" pitchFamily="34" charset="0"/>
                <a:cs typeface="Calibri"/>
              </a:rPr>
              <a:t>vi </a:t>
            </a:r>
            <a:r>
              <a:rPr lang="da-DK" sz="1800" u="sng" dirty="0">
                <a:effectLst/>
                <a:latin typeface="Calibri"/>
                <a:ea typeface="Calibri" panose="020F0502020204030204" pitchFamily="34" charset="0"/>
                <a:cs typeface="Calibri"/>
              </a:rPr>
              <a:t>fremdrift sammen?</a:t>
            </a:r>
            <a:r>
              <a:rPr lang="da-DK" sz="1800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da-DK" dirty="0"/>
          </a:p>
          <a:p>
            <a:pPr marL="0" indent="0">
              <a:buNone/>
            </a:pP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a-DK" sz="1800" b="1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13.00-13.10 Velkommen og </a:t>
            </a:r>
            <a:r>
              <a:rPr lang="da-DK" sz="1800" b="1" dirty="0">
                <a:latin typeface="Calibri"/>
                <a:ea typeface="Times New Roman" panose="02020603050405020304" pitchFamily="18" charset="0"/>
                <a:cs typeface="Calibri"/>
              </a:rPr>
              <a:t>dagens</a:t>
            </a:r>
            <a:r>
              <a:rPr lang="da-DK" sz="1800" b="1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program</a:t>
            </a:r>
            <a:r>
              <a:rPr lang="da-DK" sz="1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 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a-DK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13.10 Erfaringsudvekslinger </a:t>
            </a:r>
            <a:r>
              <a:rPr lang="da-DK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– de forskellige områder byder ind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da-DK" sz="1600" dirty="0">
                <a:latin typeface="Calibri"/>
                <a:ea typeface="Calibri" panose="020F0502020204030204" pitchFamily="34" charset="0"/>
                <a:cs typeface="Calibri"/>
              </a:rPr>
              <a:t>Børne- og ungesporet - Sjælland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da-DK" sz="1600" dirty="0">
                <a:latin typeface="Calibri"/>
                <a:ea typeface="Calibri" panose="020F0502020204030204" pitchFamily="34" charset="0"/>
                <a:cs typeface="Calibri"/>
              </a:rPr>
              <a:t>Voksensporet - Nordjylland 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da-DK" sz="1600" dirty="0">
                <a:latin typeface="Calibri"/>
                <a:ea typeface="Calibri" panose="020F0502020204030204" pitchFamily="34" charset="0"/>
                <a:cs typeface="Calibri"/>
              </a:rPr>
              <a:t>Voksensporet - Syddanmark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da-DK" sz="1600" dirty="0">
                <a:latin typeface="Calibri"/>
                <a:cs typeface="Calibri"/>
              </a:rPr>
              <a:t>Andre?</a:t>
            </a:r>
            <a:endParaRPr lang="da-DK" sz="1600" dirty="0">
              <a:cs typeface="Calibri"/>
            </a:endParaRP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da-DK" sz="1800" b="1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14.15 LKT Tvang </a:t>
            </a:r>
            <a:r>
              <a:rPr lang="da-DK" sz="1800" b="1" dirty="0">
                <a:latin typeface="Calibri"/>
                <a:ea typeface="Times New Roman" panose="02020603050405020304" pitchFamily="18" charset="0"/>
                <a:cs typeface="Calibri"/>
              </a:rPr>
              <a:t>- Kommunikationsplan</a:t>
            </a:r>
            <a:r>
              <a:rPr lang="da-DK" sz="1800" b="1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– </a:t>
            </a:r>
            <a:r>
              <a:rPr lang="da-DK" sz="1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ideer til cases efterspørges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14.25 Tak for i dag </a:t>
            </a:r>
            <a:endParaRPr lang="da-DK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a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B2CC2F-437C-4CAD-8CDC-6BF573629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296" y="5267221"/>
            <a:ext cx="1831082" cy="87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797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777550" y="385503"/>
            <a:ext cx="10776155" cy="920750"/>
          </a:xfrm>
        </p:spPr>
        <p:txBody>
          <a:bodyPr/>
          <a:lstStyle/>
          <a:p>
            <a:r>
              <a:rPr lang="da-DK" dirty="0"/>
              <a:t>Samarbejde &amp; Koordinering på tværs </a:t>
            </a:r>
          </a:p>
        </p:txBody>
      </p:sp>
      <p:grpSp>
        <p:nvGrpSpPr>
          <p:cNvPr id="8" name="Gruppe 7"/>
          <p:cNvGrpSpPr/>
          <p:nvPr/>
        </p:nvGrpSpPr>
        <p:grpSpPr>
          <a:xfrm>
            <a:off x="8256833" y="3445413"/>
            <a:ext cx="3154151" cy="2249953"/>
            <a:chOff x="1418506" y="70187"/>
            <a:chExt cx="1982193" cy="1463066"/>
          </a:xfrm>
        </p:grpSpPr>
        <p:sp>
          <p:nvSpPr>
            <p:cNvPr id="24" name="Afrundet rektangel 23"/>
            <p:cNvSpPr/>
            <p:nvPr/>
          </p:nvSpPr>
          <p:spPr>
            <a:xfrm>
              <a:off x="1418506" y="70187"/>
              <a:ext cx="1720314" cy="1252302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  <a:ln w="28575"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5" name="Afrundet rektangel 4"/>
            <p:cNvSpPr txBox="1"/>
            <p:nvPr/>
          </p:nvSpPr>
          <p:spPr>
            <a:xfrm>
              <a:off x="1753743" y="354309"/>
              <a:ext cx="1646956" cy="1178944"/>
            </a:xfrm>
            <a:prstGeom prst="rect">
              <a:avLst/>
            </a:prstGeom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																		Lokalpsykiatri</a:t>
              </a:r>
            </a:p>
          </p:txBody>
        </p:sp>
      </p:grpSp>
      <p:grpSp>
        <p:nvGrpSpPr>
          <p:cNvPr id="9" name="Gruppe 8"/>
          <p:cNvGrpSpPr/>
          <p:nvPr/>
        </p:nvGrpSpPr>
        <p:grpSpPr>
          <a:xfrm>
            <a:off x="7542490" y="3187710"/>
            <a:ext cx="314129" cy="1389272"/>
            <a:chOff x="2840446" y="1370760"/>
            <a:chExt cx="301054" cy="903395"/>
          </a:xfrm>
          <a:solidFill>
            <a:srgbClr val="D43C66"/>
          </a:solidFill>
        </p:grpSpPr>
        <p:sp>
          <p:nvSpPr>
            <p:cNvPr id="22" name="Højre-venstrepil 21"/>
            <p:cNvSpPr/>
            <p:nvPr/>
          </p:nvSpPr>
          <p:spPr>
            <a:xfrm rot="3461116">
              <a:off x="2539275" y="1671931"/>
              <a:ext cx="903395" cy="301054"/>
            </a:xfrm>
            <a:prstGeom prst="leftRightArrow">
              <a:avLst>
                <a:gd name="adj1" fmla="val 60000"/>
                <a:gd name="adj2" fmla="val 50000"/>
              </a:avLst>
            </a:prstGeom>
            <a:grpFill/>
            <a:ln>
              <a:solidFill>
                <a:srgbClr val="D43C66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3" name="Højre-venstrepil 6"/>
            <p:cNvSpPr txBox="1"/>
            <p:nvPr/>
          </p:nvSpPr>
          <p:spPr>
            <a:xfrm rot="3461116">
              <a:off x="2629591" y="1732142"/>
              <a:ext cx="722763" cy="180632"/>
            </a:xfrm>
            <a:prstGeom prst="rect">
              <a:avLst/>
            </a:prstGeom>
            <a:grpFill/>
            <a:ln>
              <a:solidFill>
                <a:srgbClr val="D43C6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D43C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uppe 9"/>
          <p:cNvGrpSpPr/>
          <p:nvPr/>
        </p:nvGrpSpPr>
        <p:grpSpPr>
          <a:xfrm>
            <a:off x="4693951" y="1277420"/>
            <a:ext cx="3005604" cy="2300994"/>
            <a:chOff x="2854592" y="2322427"/>
            <a:chExt cx="1888840" cy="1496256"/>
          </a:xfrm>
        </p:grpSpPr>
        <p:sp>
          <p:nvSpPr>
            <p:cNvPr id="20" name="Afrundet rektangel 19"/>
            <p:cNvSpPr/>
            <p:nvPr/>
          </p:nvSpPr>
          <p:spPr>
            <a:xfrm>
              <a:off x="2854592" y="2322427"/>
              <a:ext cx="1704108" cy="1262942"/>
            </a:xfrm>
            <a:prstGeom prst="roundRect">
              <a:avLst>
                <a:gd name="adj" fmla="val 10000"/>
              </a:avLst>
            </a:prstGeom>
            <a:blipFill rotWithShape="0">
              <a:blip r:embed="rId3"/>
              <a:stretch>
                <a:fillRect/>
              </a:stretch>
            </a:blipFill>
            <a:ln w="28575"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1" name="Afrundet rektangel 8"/>
            <p:cNvSpPr txBox="1"/>
            <p:nvPr/>
          </p:nvSpPr>
          <p:spPr>
            <a:xfrm>
              <a:off x="3113304" y="2629721"/>
              <a:ext cx="1630128" cy="1188962"/>
            </a:xfrm>
            <a:prstGeom prst="rect">
              <a:avLst/>
            </a:prstGeom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																Botilbud</a:t>
              </a:r>
            </a:p>
          </p:txBody>
        </p:sp>
      </p:grpSp>
      <p:grpSp>
        <p:nvGrpSpPr>
          <p:cNvPr id="11" name="Gruppe 10"/>
          <p:cNvGrpSpPr/>
          <p:nvPr/>
        </p:nvGrpSpPr>
        <p:grpSpPr>
          <a:xfrm>
            <a:off x="4267103" y="4704328"/>
            <a:ext cx="3620276" cy="462971"/>
            <a:chOff x="1838272" y="2803371"/>
            <a:chExt cx="903395" cy="301054"/>
          </a:xfrm>
          <a:solidFill>
            <a:srgbClr val="D43C66"/>
          </a:solidFill>
        </p:grpSpPr>
        <p:sp>
          <p:nvSpPr>
            <p:cNvPr id="18" name="Højre-venstrepil 17"/>
            <p:cNvSpPr/>
            <p:nvPr/>
          </p:nvSpPr>
          <p:spPr>
            <a:xfrm rot="10800000">
              <a:off x="1838272" y="2803371"/>
              <a:ext cx="903395" cy="301054"/>
            </a:xfrm>
            <a:prstGeom prst="leftRightArrow">
              <a:avLst>
                <a:gd name="adj1" fmla="val 60000"/>
                <a:gd name="adj2" fmla="val 50000"/>
              </a:avLst>
            </a:prstGeom>
            <a:grpFill/>
            <a:ln>
              <a:solidFill>
                <a:srgbClr val="D43C66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9" name="Højre-venstrepil 10"/>
            <p:cNvSpPr txBox="1"/>
            <p:nvPr/>
          </p:nvSpPr>
          <p:spPr>
            <a:xfrm rot="21600000">
              <a:off x="1928588" y="2863582"/>
              <a:ext cx="722763" cy="180632"/>
            </a:xfrm>
            <a:prstGeom prst="rect">
              <a:avLst/>
            </a:prstGeom>
            <a:grpFill/>
            <a:ln>
              <a:solidFill>
                <a:srgbClr val="D43C6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D43C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uppe 11"/>
          <p:cNvGrpSpPr/>
          <p:nvPr/>
        </p:nvGrpSpPr>
        <p:grpSpPr>
          <a:xfrm>
            <a:off x="484103" y="3529578"/>
            <a:ext cx="3413547" cy="2165157"/>
            <a:chOff x="-1116693" y="2631874"/>
            <a:chExt cx="2145208" cy="1407925"/>
          </a:xfrm>
        </p:grpSpPr>
        <p:sp>
          <p:nvSpPr>
            <p:cNvPr id="16" name="Afrundet rektangel 15"/>
            <p:cNvSpPr/>
            <p:nvPr/>
          </p:nvSpPr>
          <p:spPr>
            <a:xfrm>
              <a:off x="-691799" y="2631874"/>
              <a:ext cx="1720314" cy="1230102"/>
            </a:xfrm>
            <a:prstGeom prst="roundRect">
              <a:avLst>
                <a:gd name="adj" fmla="val 10000"/>
              </a:avLst>
            </a:prstGeom>
            <a:blipFill rotWithShape="0">
              <a:blip r:embed="rId4"/>
              <a:stretch>
                <a:fillRect/>
              </a:stretch>
            </a:blipFill>
            <a:ln w="19050"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7" name="Afrundet rektangel 12"/>
            <p:cNvSpPr txBox="1"/>
            <p:nvPr/>
          </p:nvSpPr>
          <p:spPr>
            <a:xfrm>
              <a:off x="-1116693" y="2881753"/>
              <a:ext cx="1648258" cy="1158046"/>
            </a:xfrm>
            <a:prstGeom prst="rect">
              <a:avLst/>
            </a:prstGeom>
            <a:ln w="1905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																		  Sengepsykiatri</a:t>
              </a:r>
            </a:p>
          </p:txBody>
        </p:sp>
      </p:grpSp>
      <p:grpSp>
        <p:nvGrpSpPr>
          <p:cNvPr id="13" name="Gruppe 12"/>
          <p:cNvGrpSpPr/>
          <p:nvPr/>
        </p:nvGrpSpPr>
        <p:grpSpPr>
          <a:xfrm>
            <a:off x="4309324" y="3205458"/>
            <a:ext cx="332351" cy="1291897"/>
            <a:chOff x="1417925" y="1378970"/>
            <a:chExt cx="301054" cy="903395"/>
          </a:xfrm>
          <a:solidFill>
            <a:srgbClr val="D43C66"/>
          </a:solidFill>
        </p:grpSpPr>
        <p:sp>
          <p:nvSpPr>
            <p:cNvPr id="14" name="Højre-venstrepil 13"/>
            <p:cNvSpPr/>
            <p:nvPr/>
          </p:nvSpPr>
          <p:spPr>
            <a:xfrm rot="18123057">
              <a:off x="1116754" y="1680141"/>
              <a:ext cx="903395" cy="301054"/>
            </a:xfrm>
            <a:prstGeom prst="leftRightArrow">
              <a:avLst>
                <a:gd name="adj1" fmla="val 60000"/>
                <a:gd name="adj2" fmla="val 50000"/>
              </a:avLst>
            </a:prstGeom>
            <a:grpFill/>
            <a:ln>
              <a:solidFill>
                <a:srgbClr val="D43C66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5" name="Højre-venstrepil 14"/>
            <p:cNvSpPr txBox="1"/>
            <p:nvPr/>
          </p:nvSpPr>
          <p:spPr>
            <a:xfrm rot="18123057">
              <a:off x="1207070" y="1740352"/>
              <a:ext cx="722763" cy="180632"/>
            </a:xfrm>
            <a:prstGeom prst="rect">
              <a:avLst/>
            </a:prstGeom>
            <a:grpFill/>
            <a:ln>
              <a:solidFill>
                <a:srgbClr val="D43C6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D43C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" name="Titel 6"/>
          <p:cNvSpPr txBox="1">
            <a:spLocks/>
          </p:cNvSpPr>
          <p:nvPr/>
        </p:nvSpPr>
        <p:spPr>
          <a:xfrm>
            <a:off x="568060" y="393830"/>
            <a:ext cx="10776155" cy="920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D43C6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400" b="0" i="0" u="none" strike="noStrike" kern="1200" cap="none" spc="0" normalizeH="0" baseline="0" noProof="0" dirty="0">
              <a:ln>
                <a:noFill/>
              </a:ln>
              <a:solidFill>
                <a:srgbClr val="D43C66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0447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4294967295"/>
          </p:nvPr>
        </p:nvSpPr>
        <p:spPr>
          <a:xfrm>
            <a:off x="462116" y="1346209"/>
            <a:ext cx="6708705" cy="3805894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pic>
        <p:nvPicPr>
          <p:cNvPr id="3" name="Pladsholder til billede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7" r="12627"/>
          <a:stretch>
            <a:fillRect/>
          </a:stretch>
        </p:blipFill>
        <p:spPr>
          <a:xfrm>
            <a:off x="7613583" y="953386"/>
            <a:ext cx="3841483" cy="3854990"/>
          </a:xfr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59203" y="418019"/>
            <a:ext cx="8719206" cy="920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D43C6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dirty="0">
                <a:ln>
                  <a:noFill/>
                </a:ln>
                <a:solidFill>
                  <a:srgbClr val="D43C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Sammen om Psykiatri</a:t>
            </a:r>
          </a:p>
        </p:txBody>
      </p:sp>
      <p:grpSp>
        <p:nvGrpSpPr>
          <p:cNvPr id="7" name="Gruppe 6"/>
          <p:cNvGrpSpPr/>
          <p:nvPr/>
        </p:nvGrpSpPr>
        <p:grpSpPr>
          <a:xfrm>
            <a:off x="544286" y="1691950"/>
            <a:ext cx="7131697" cy="3813111"/>
            <a:chOff x="457200" y="1958892"/>
            <a:chExt cx="8229600" cy="3314449"/>
          </a:xfrm>
        </p:grpSpPr>
        <p:pic>
          <p:nvPicPr>
            <p:cNvPr id="8" name="Picture 3" descr="X:\Psykiatrien i RSD\Administrationen\Økonomi og Planlægning\Tvaersektorielt samarbejde\Metodeudvikling\Ikoner, billeder\151_WLAN_internet_social_group-51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919" y="2228765"/>
              <a:ext cx="3497453" cy="3044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ktangel 8"/>
            <p:cNvSpPr/>
            <p:nvPr/>
          </p:nvSpPr>
          <p:spPr>
            <a:xfrm>
              <a:off x="3473697" y="1958892"/>
              <a:ext cx="307968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Funktionsleder og medarbejder </a:t>
              </a:r>
              <a:b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Psykiatrisk afdeling</a:t>
              </a:r>
            </a:p>
          </p:txBody>
        </p:sp>
        <p:sp>
          <p:nvSpPr>
            <p:cNvPr id="11" name="Rektangel 10"/>
            <p:cNvSpPr/>
            <p:nvPr/>
          </p:nvSpPr>
          <p:spPr>
            <a:xfrm>
              <a:off x="1259632" y="2756199"/>
              <a:ext cx="17443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Myndighedsleder</a:t>
              </a:r>
            </a:p>
          </p:txBody>
        </p:sp>
        <p:sp>
          <p:nvSpPr>
            <p:cNvPr id="12" name="Tekstfelt 11"/>
            <p:cNvSpPr txBox="1"/>
            <p:nvPr/>
          </p:nvSpPr>
          <p:spPr>
            <a:xfrm>
              <a:off x="1154802" y="4278487"/>
              <a:ext cx="17833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Bostøtte</a:t>
              </a:r>
              <a:endPara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kstfelt 12"/>
            <p:cNvSpPr txBox="1"/>
            <p:nvPr/>
          </p:nvSpPr>
          <p:spPr>
            <a:xfrm>
              <a:off x="5991565" y="2799809"/>
              <a:ext cx="2695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Kontaktperson på botilbud</a:t>
              </a:r>
            </a:p>
          </p:txBody>
        </p:sp>
        <p:sp>
          <p:nvSpPr>
            <p:cNvPr id="14" name="Tekstfelt 13"/>
            <p:cNvSpPr txBox="1"/>
            <p:nvPr/>
          </p:nvSpPr>
          <p:spPr>
            <a:xfrm>
              <a:off x="5879734" y="3485811"/>
              <a:ext cx="2287062" cy="294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Misbrugsbehandler</a:t>
              </a:r>
            </a:p>
          </p:txBody>
        </p:sp>
        <p:sp>
          <p:nvSpPr>
            <p:cNvPr id="15" name="Tekstfelt 14"/>
            <p:cNvSpPr txBox="1"/>
            <p:nvPr/>
          </p:nvSpPr>
          <p:spPr>
            <a:xfrm>
              <a:off x="1482553" y="2229397"/>
              <a:ext cx="20575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Praktiserende læge</a:t>
              </a:r>
            </a:p>
          </p:txBody>
        </p:sp>
        <p:sp>
          <p:nvSpPr>
            <p:cNvPr id="16" name="Tekstfelt 15"/>
            <p:cNvSpPr txBox="1"/>
            <p:nvPr/>
          </p:nvSpPr>
          <p:spPr>
            <a:xfrm>
              <a:off x="2339752" y="4934787"/>
              <a:ext cx="27928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Familieafdelingen</a:t>
              </a:r>
            </a:p>
          </p:txBody>
        </p:sp>
        <p:sp>
          <p:nvSpPr>
            <p:cNvPr id="17" name="Tekstfelt 16"/>
            <p:cNvSpPr txBox="1"/>
            <p:nvPr/>
          </p:nvSpPr>
          <p:spPr>
            <a:xfrm>
              <a:off x="4744759" y="4072715"/>
              <a:ext cx="3240360" cy="24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Leder socialpsykiatri</a:t>
              </a:r>
            </a:p>
          </p:txBody>
        </p:sp>
        <p:sp>
          <p:nvSpPr>
            <p:cNvPr id="18" name="Tekstfelt 17"/>
            <p:cNvSpPr txBox="1"/>
            <p:nvPr/>
          </p:nvSpPr>
          <p:spPr>
            <a:xfrm>
              <a:off x="457200" y="3530122"/>
              <a:ext cx="2294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Pårørende</a:t>
              </a:r>
            </a:p>
          </p:txBody>
        </p:sp>
        <p:sp>
          <p:nvSpPr>
            <p:cNvPr id="19" name="Tekstfelt 18"/>
            <p:cNvSpPr txBox="1"/>
            <p:nvPr/>
          </p:nvSpPr>
          <p:spPr>
            <a:xfrm>
              <a:off x="3347864" y="4706990"/>
              <a:ext cx="48189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Behandlende læge Psykiatrien</a:t>
              </a:r>
            </a:p>
          </p:txBody>
        </p:sp>
        <p:pic>
          <p:nvPicPr>
            <p:cNvPr id="20" name="Picture 2" descr="X:\Psykiatrien i RSD\Administrationen\Økonomi og Planlægning\Tvaersektorielt samarbejde\Metodeudvikling\Ikoner, billeder\man-stand-person-icon-pictogram-vector-1292741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1367" y="3253626"/>
              <a:ext cx="845443" cy="88807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kstfelt 20"/>
          <p:cNvSpPr txBox="1"/>
          <p:nvPr/>
        </p:nvSpPr>
        <p:spPr>
          <a:xfrm>
            <a:off x="7794171" y="5728812"/>
            <a:ext cx="3775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Mødekadence ca. hver 6. – 8. uge</a:t>
            </a:r>
          </a:p>
        </p:txBody>
      </p:sp>
    </p:spTree>
    <p:extLst>
      <p:ext uri="{BB962C8B-B14F-4D97-AF65-F5344CB8AC3E}">
        <p14:creationId xmlns:p14="http://schemas.microsoft.com/office/powerpoint/2010/main" val="1785010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Netværksmøder</a:t>
            </a:r>
          </a:p>
        </p:txBody>
      </p:sp>
      <p:grpSp>
        <p:nvGrpSpPr>
          <p:cNvPr id="4" name="Gruppe 3"/>
          <p:cNvGrpSpPr/>
          <p:nvPr/>
        </p:nvGrpSpPr>
        <p:grpSpPr>
          <a:xfrm>
            <a:off x="2550367" y="1418253"/>
            <a:ext cx="8080311" cy="4509796"/>
            <a:chOff x="457200" y="1958892"/>
            <a:chExt cx="8229600" cy="3314449"/>
          </a:xfrm>
        </p:grpSpPr>
        <p:pic>
          <p:nvPicPr>
            <p:cNvPr id="5" name="Picture 3" descr="X:\Psykiatrien i RSD\Administrationen\Økonomi og Planlægning\Tvaersektorielt samarbejde\Metodeudvikling\Ikoner, billeder\151_WLAN_internet_social_group-5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919" y="2228765"/>
              <a:ext cx="3497453" cy="3044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ktangel 5"/>
            <p:cNvSpPr/>
            <p:nvPr/>
          </p:nvSpPr>
          <p:spPr>
            <a:xfrm>
              <a:off x="3473697" y="1958892"/>
              <a:ext cx="307968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Funktionsleder og medarbejder </a:t>
              </a:r>
              <a:b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Psykiatrisk afdeling</a:t>
              </a:r>
            </a:p>
          </p:txBody>
        </p:sp>
        <p:sp>
          <p:nvSpPr>
            <p:cNvPr id="7" name="Rektangel 6"/>
            <p:cNvSpPr/>
            <p:nvPr/>
          </p:nvSpPr>
          <p:spPr>
            <a:xfrm>
              <a:off x="1259632" y="2756199"/>
              <a:ext cx="17443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Myndighedsleder</a:t>
              </a:r>
            </a:p>
          </p:txBody>
        </p:sp>
        <p:sp>
          <p:nvSpPr>
            <p:cNvPr id="8" name="Tekstfelt 7"/>
            <p:cNvSpPr txBox="1"/>
            <p:nvPr/>
          </p:nvSpPr>
          <p:spPr>
            <a:xfrm>
              <a:off x="1154802" y="4278487"/>
              <a:ext cx="17833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Bostøtte</a:t>
              </a:r>
              <a:endPara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kstfelt 8"/>
            <p:cNvSpPr txBox="1"/>
            <p:nvPr/>
          </p:nvSpPr>
          <p:spPr>
            <a:xfrm>
              <a:off x="5991565" y="2799809"/>
              <a:ext cx="2695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Kontaktperson på botilbud</a:t>
              </a:r>
            </a:p>
          </p:txBody>
        </p:sp>
        <p:sp>
          <p:nvSpPr>
            <p:cNvPr id="10" name="Tekstfelt 9"/>
            <p:cNvSpPr txBox="1"/>
            <p:nvPr/>
          </p:nvSpPr>
          <p:spPr>
            <a:xfrm>
              <a:off x="5879734" y="3485811"/>
              <a:ext cx="2287062" cy="294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Misbrugsbehandler</a:t>
              </a:r>
            </a:p>
          </p:txBody>
        </p:sp>
        <p:sp>
          <p:nvSpPr>
            <p:cNvPr id="11" name="Tekstfelt 10"/>
            <p:cNvSpPr txBox="1"/>
            <p:nvPr/>
          </p:nvSpPr>
          <p:spPr>
            <a:xfrm>
              <a:off x="1482553" y="2229397"/>
              <a:ext cx="20575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Praktiserende læge</a:t>
              </a:r>
            </a:p>
          </p:txBody>
        </p:sp>
        <p:sp>
          <p:nvSpPr>
            <p:cNvPr id="12" name="Tekstfelt 11"/>
            <p:cNvSpPr txBox="1"/>
            <p:nvPr/>
          </p:nvSpPr>
          <p:spPr>
            <a:xfrm>
              <a:off x="2339752" y="4934787"/>
              <a:ext cx="27928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Familieafdelingen</a:t>
              </a:r>
            </a:p>
          </p:txBody>
        </p:sp>
        <p:sp>
          <p:nvSpPr>
            <p:cNvPr id="13" name="Tekstfelt 12"/>
            <p:cNvSpPr txBox="1"/>
            <p:nvPr/>
          </p:nvSpPr>
          <p:spPr>
            <a:xfrm>
              <a:off x="4744759" y="4072715"/>
              <a:ext cx="3240360" cy="24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Leder socialpsykiatri</a:t>
              </a:r>
            </a:p>
          </p:txBody>
        </p:sp>
        <p:sp>
          <p:nvSpPr>
            <p:cNvPr id="14" name="Tekstfelt 13"/>
            <p:cNvSpPr txBox="1"/>
            <p:nvPr/>
          </p:nvSpPr>
          <p:spPr>
            <a:xfrm>
              <a:off x="457200" y="3530122"/>
              <a:ext cx="2294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Pårørende</a:t>
              </a:r>
            </a:p>
          </p:txBody>
        </p:sp>
        <p:sp>
          <p:nvSpPr>
            <p:cNvPr id="15" name="Tekstfelt 14"/>
            <p:cNvSpPr txBox="1"/>
            <p:nvPr/>
          </p:nvSpPr>
          <p:spPr>
            <a:xfrm>
              <a:off x="3347864" y="4706990"/>
              <a:ext cx="48189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Behandlende læge Psykiatrien</a:t>
              </a:r>
            </a:p>
          </p:txBody>
        </p:sp>
        <p:pic>
          <p:nvPicPr>
            <p:cNvPr id="16" name="Picture 2" descr="X:\Psykiatrien i RSD\Administrationen\Økonomi og Planlægning\Tvaersektorielt samarbejde\Metodeudvikling\Ikoner, billeder\man-stand-person-icon-pictogram-vector-1292741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1367" y="3253626"/>
              <a:ext cx="845443" cy="88807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8629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Blitzanalyser</a:t>
            </a:r>
          </a:p>
        </p:txBody>
      </p:sp>
      <p:graphicFrame>
        <p:nvGraphicFramePr>
          <p:cNvPr id="4" name="Pladsholder til indhold 6"/>
          <p:cNvGraphicFramePr>
            <a:graphicFrameLocks/>
          </p:cNvGraphicFramePr>
          <p:nvPr/>
        </p:nvGraphicFramePr>
        <p:xfrm>
          <a:off x="2320181" y="2166056"/>
          <a:ext cx="8291835" cy="353183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14755">
                  <a:extLst>
                    <a:ext uri="{9D8B030D-6E8A-4147-A177-3AD203B41FA5}">
                      <a16:colId xmlns:a16="http://schemas.microsoft.com/office/drawing/2014/main" val="3411949004"/>
                    </a:ext>
                  </a:extLst>
                </a:gridCol>
                <a:gridCol w="7577080">
                  <a:extLst>
                    <a:ext uri="{9D8B030D-6E8A-4147-A177-3AD203B41FA5}">
                      <a16:colId xmlns:a16="http://schemas.microsoft.com/office/drawing/2014/main" val="1344789483"/>
                    </a:ext>
                  </a:extLst>
                </a:gridCol>
              </a:tblGrid>
              <a:tr h="239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Ca. tid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 Punkter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8114235"/>
                  </a:ext>
                </a:extLst>
              </a:tr>
              <a:tr h="239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1 min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>
                          <a:effectLst/>
                        </a:rPr>
                        <a:t>Velkommen og præsentation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5877666"/>
                  </a:ext>
                </a:extLst>
              </a:tr>
              <a:tr h="479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2 min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dirty="0">
                          <a:effectLst/>
                        </a:rPr>
                        <a:t>Kort beskrivelse af forløbet før indlæggelsen. Herunder evt. kendskab til aktuelle belastninger og hvilke forebyggende indsatser som har været forsøgt. 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6742140"/>
                  </a:ext>
                </a:extLst>
              </a:tr>
              <a:tr h="479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2 min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>
                          <a:effectLst/>
                        </a:rPr>
                        <a:t>Kort beskrivelse af indlæggelses forløbet og evt. hvordan det blev forsøgt at motivere patienten til frivillig indlæggelse.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0787186"/>
                  </a:ext>
                </a:extLst>
              </a:tr>
              <a:tr h="479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3 min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dirty="0">
                          <a:effectLst/>
                        </a:rPr>
                        <a:t>Drøftelse af hvad der havde en betydning for forløbets udfald og hvilken indsats der evt. kunne have været gjort for at undgå tvangsindlæggelse, eller for at gøre oplevelsen mindre voldsom.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0857059"/>
                  </a:ext>
                </a:extLst>
              </a:tr>
              <a:tr h="656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3 min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>
                          <a:effectLst/>
                        </a:rPr>
                        <a:t>Ved genindlæggelse: Drøftelse af hvordan der blev taget højde for patientens forhåndstilkendegivelse, eftersamtale og/ eller de aftaler, der var indgået i en evt. udskrivningsaftale eller koordinationsplan.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6640629"/>
                  </a:ext>
                </a:extLst>
              </a:tr>
              <a:tr h="479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3 min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>
                          <a:effectLst/>
                        </a:rPr>
                        <a:t>Drøftelse af hvilke konkrete handlinger, der skal sættes i værk for at undgå at en patienten tvangsindlægges igen.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72652939"/>
                  </a:ext>
                </a:extLst>
              </a:tr>
              <a:tr h="479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1 min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dirty="0">
                          <a:effectLst/>
                        </a:rPr>
                        <a:t>Analysen afsluttes ved at lave en kort evaluering af parternes oplevede udbytte af mødet med skemaet, -</a:t>
                      </a:r>
                      <a:r>
                        <a:rPr lang="da-DK" sz="1200" u="sng" dirty="0">
                          <a:effectLst/>
                          <a:hlinkClick r:id="rId2" tooltip="Bilag: Feedback på blitzanalyse (pdf)"/>
                        </a:rPr>
                        <a:t>Feedback på blitzanalyse</a:t>
                      </a:r>
                      <a:r>
                        <a:rPr lang="da-DK" sz="1200" dirty="0">
                          <a:effectLst/>
                        </a:rPr>
                        <a:t>.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3634794"/>
                  </a:ext>
                </a:extLst>
              </a:tr>
            </a:tbl>
          </a:graphicData>
        </a:graphic>
      </p:graphicFrame>
      <p:graphicFrame>
        <p:nvGraphicFramePr>
          <p:cNvPr id="5" name="Pladsholder til indhold 5"/>
          <p:cNvGraphicFramePr>
            <a:graphicFrameLocks/>
          </p:cNvGraphicFramePr>
          <p:nvPr/>
        </p:nvGraphicFramePr>
        <p:xfrm>
          <a:off x="2320181" y="1412204"/>
          <a:ext cx="8291834" cy="922848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182417">
                  <a:extLst>
                    <a:ext uri="{9D8B030D-6E8A-4147-A177-3AD203B41FA5}">
                      <a16:colId xmlns:a16="http://schemas.microsoft.com/office/drawing/2014/main" val="4242567982"/>
                    </a:ext>
                  </a:extLst>
                </a:gridCol>
                <a:gridCol w="920393">
                  <a:extLst>
                    <a:ext uri="{9D8B030D-6E8A-4147-A177-3AD203B41FA5}">
                      <a16:colId xmlns:a16="http://schemas.microsoft.com/office/drawing/2014/main" val="365228314"/>
                    </a:ext>
                  </a:extLst>
                </a:gridCol>
                <a:gridCol w="920393">
                  <a:extLst>
                    <a:ext uri="{9D8B030D-6E8A-4147-A177-3AD203B41FA5}">
                      <a16:colId xmlns:a16="http://schemas.microsoft.com/office/drawing/2014/main" val="322187572"/>
                    </a:ext>
                  </a:extLst>
                </a:gridCol>
                <a:gridCol w="794357">
                  <a:extLst>
                    <a:ext uri="{9D8B030D-6E8A-4147-A177-3AD203B41FA5}">
                      <a16:colId xmlns:a16="http://schemas.microsoft.com/office/drawing/2014/main" val="400502029"/>
                    </a:ext>
                  </a:extLst>
                </a:gridCol>
                <a:gridCol w="660031">
                  <a:extLst>
                    <a:ext uri="{9D8B030D-6E8A-4147-A177-3AD203B41FA5}">
                      <a16:colId xmlns:a16="http://schemas.microsoft.com/office/drawing/2014/main" val="1289324201"/>
                    </a:ext>
                  </a:extLst>
                </a:gridCol>
                <a:gridCol w="920393">
                  <a:extLst>
                    <a:ext uri="{9D8B030D-6E8A-4147-A177-3AD203B41FA5}">
                      <a16:colId xmlns:a16="http://schemas.microsoft.com/office/drawing/2014/main" val="2511731176"/>
                    </a:ext>
                  </a:extLst>
                </a:gridCol>
                <a:gridCol w="1316744">
                  <a:extLst>
                    <a:ext uri="{9D8B030D-6E8A-4147-A177-3AD203B41FA5}">
                      <a16:colId xmlns:a16="http://schemas.microsoft.com/office/drawing/2014/main" val="3850243644"/>
                    </a:ext>
                  </a:extLst>
                </a:gridCol>
                <a:gridCol w="1577106">
                  <a:extLst>
                    <a:ext uri="{9D8B030D-6E8A-4147-A177-3AD203B41FA5}">
                      <a16:colId xmlns:a16="http://schemas.microsoft.com/office/drawing/2014/main" val="1349512072"/>
                    </a:ext>
                  </a:extLst>
                </a:gridCol>
              </a:tblGrid>
              <a:tr h="718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Navn 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Cpr.nr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Indl. dato 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Rød/gul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 afsnit 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tilknyttet LP 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øvrige samarbejds-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partnere 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dirty="0">
                          <a:effectLst/>
                        </a:rPr>
                        <a:t>tidspunkt for analyse 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84302992"/>
                  </a:ext>
                </a:extLst>
              </a:tr>
              <a:tr h="20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600">
                          <a:effectLst/>
                        </a:rPr>
                        <a:t> </a:t>
                      </a:r>
                      <a:endParaRPr lang="da-DK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600">
                          <a:effectLst/>
                        </a:rPr>
                        <a:t> </a:t>
                      </a:r>
                      <a:endParaRPr lang="da-DK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600">
                          <a:effectLst/>
                        </a:rPr>
                        <a:t> </a:t>
                      </a:r>
                      <a:endParaRPr lang="da-DK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600">
                          <a:effectLst/>
                        </a:rPr>
                        <a:t> </a:t>
                      </a:r>
                      <a:endParaRPr lang="da-DK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600">
                          <a:effectLst/>
                        </a:rPr>
                        <a:t> </a:t>
                      </a:r>
                      <a:endParaRPr lang="da-DK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600">
                          <a:effectLst/>
                        </a:rPr>
                        <a:t> </a:t>
                      </a:r>
                      <a:endParaRPr lang="da-DK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600" dirty="0">
                          <a:effectLst/>
                        </a:rPr>
                        <a:t> </a:t>
                      </a:r>
                      <a:endParaRPr lang="da-DK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1490795"/>
                  </a:ext>
                </a:extLst>
              </a:tr>
            </a:tbl>
          </a:graphicData>
        </a:graphic>
      </p:graphicFrame>
      <p:sp>
        <p:nvSpPr>
          <p:cNvPr id="6" name="Tekstfelt 5"/>
          <p:cNvSpPr txBox="1"/>
          <p:nvPr/>
        </p:nvSpPr>
        <p:spPr>
          <a:xfrm>
            <a:off x="8590384" y="5884505"/>
            <a:ext cx="331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Startede op i august 2023</a:t>
            </a:r>
          </a:p>
        </p:txBody>
      </p:sp>
    </p:spTree>
    <p:extLst>
      <p:ext uri="{BB962C8B-B14F-4D97-AF65-F5344CB8AC3E}">
        <p14:creationId xmlns:p14="http://schemas.microsoft.com/office/powerpoint/2010/main" val="502000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Botilbud, sengeafsnit, lokalpsykiatri, udskrivningskoordinator, forløbskoordinator, administration &amp; patientrepræsentant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Målgruppe på 9 borgere fra Hertughaven, Sønderborg Kommune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LKT Forbedringsteamet</a:t>
            </a:r>
          </a:p>
        </p:txBody>
      </p:sp>
      <p:pic>
        <p:nvPicPr>
          <p:cNvPr id="7" name="Pladsholder til billede 4" descr="Bille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695" y="371605"/>
            <a:ext cx="4751624" cy="4873625"/>
          </a:xfrm>
          <a:prstGeom prst="rect">
            <a:avLst/>
          </a:prstGeom>
        </p:spPr>
      </p:pic>
      <p:pic>
        <p:nvPicPr>
          <p:cNvPr id="8" name="Pladsholder til indhold 4"/>
          <p:cNvPicPr>
            <a:picLocks noChangeAspect="1"/>
          </p:cNvPicPr>
          <p:nvPr/>
        </p:nvPicPr>
        <p:blipFill rotWithShape="1">
          <a:blip r:embed="rId3"/>
          <a:srcRect l="2684" t="20985" r="12246"/>
          <a:stretch/>
        </p:blipFill>
        <p:spPr>
          <a:xfrm>
            <a:off x="6713020" y="4062279"/>
            <a:ext cx="3365965" cy="236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48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546" y="528539"/>
            <a:ext cx="10776155" cy="920750"/>
          </a:xfrm>
        </p:spPr>
        <p:txBody>
          <a:bodyPr>
            <a:normAutofit fontScale="90000"/>
          </a:bodyPr>
          <a:lstStyle/>
          <a:p>
            <a:r>
              <a:rPr lang="da-DK" dirty="0"/>
              <a:t>PDSA forbedringsindsatser:</a:t>
            </a:r>
            <a:br>
              <a:rPr lang="da-DK" dirty="0"/>
            </a:br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771331" y="1536441"/>
            <a:ext cx="5430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Oplevet kvalitet ved netværksmøder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Forhåndstilkendegivelser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Ledermøder på tværs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Udskrivningsaftaler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Indlæggelsesmønstre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Månedlige forbedringsmøder med afrapportering fra hver PDSA indsats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48" y="128810"/>
            <a:ext cx="2160605" cy="2815262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352" y="672089"/>
            <a:ext cx="2115944" cy="2815262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544" y="2638925"/>
            <a:ext cx="2471164" cy="3332369"/>
          </a:xfrm>
          <a:prstGeom prst="rect">
            <a:avLst/>
          </a:prstGeom>
        </p:spPr>
      </p:pic>
      <p:pic>
        <p:nvPicPr>
          <p:cNvPr id="10" name="Pladsholder til billede 4" descr="Standard dagsorden LKT Voksen Spor_opdat2 - Wor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93946" y="2813230"/>
            <a:ext cx="2447637" cy="389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00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Resultater 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Håndholdte prøvehandlinger</a:t>
            </a:r>
          </a:p>
          <a:p>
            <a:r>
              <a:rPr lang="da-DK" dirty="0"/>
              <a:t>Hyppig mødekadence med korte møder</a:t>
            </a:r>
          </a:p>
          <a:p>
            <a:r>
              <a:rPr lang="da-DK" dirty="0"/>
              <a:t>Fælles sprog</a:t>
            </a:r>
          </a:p>
          <a:p>
            <a:r>
              <a:rPr lang="da-DK" dirty="0"/>
              <a:t>Relationel koordinering</a:t>
            </a:r>
          </a:p>
          <a:p>
            <a:r>
              <a:rPr lang="da-DK" dirty="0"/>
              <a:t>Læring af gode historier</a:t>
            </a:r>
          </a:p>
          <a:p>
            <a:r>
              <a:rPr lang="da-DK" dirty="0"/>
              <a:t>Lederopfølgning</a:t>
            </a:r>
          </a:p>
          <a:p>
            <a:r>
              <a:rPr lang="da-DK" dirty="0"/>
              <a:t>Spredning af gode erfaringer</a:t>
            </a:r>
          </a:p>
          <a:p>
            <a:r>
              <a:rPr lang="da-DK" dirty="0"/>
              <a:t>Uddannelse</a:t>
            </a:r>
          </a:p>
        </p:txBody>
      </p:sp>
      <p:pic>
        <p:nvPicPr>
          <p:cNvPr id="4" name="Pladsholder til billede 4" descr="Notat til møde 11.10.22 LKT Voksen Spor_standard dagsorden - Wo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3713" y="4754886"/>
            <a:ext cx="5719699" cy="1503580"/>
          </a:xfrm>
          <a:prstGeom prst="rect">
            <a:avLst/>
          </a:prstGeom>
        </p:spPr>
      </p:pic>
      <p:pic>
        <p:nvPicPr>
          <p:cNvPr id="6" name="Pladsholder til billede 4" descr="Dialogguide endelig_VHkom - Wo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5530" y="1318937"/>
            <a:ext cx="2884681" cy="3678545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717" y="425459"/>
            <a:ext cx="2584680" cy="386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98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Data for effekt af den samlede indsats</a:t>
            </a:r>
          </a:p>
        </p:txBody>
      </p:sp>
      <p:grpSp>
        <p:nvGrpSpPr>
          <p:cNvPr id="14" name="Gruppe 13"/>
          <p:cNvGrpSpPr/>
          <p:nvPr/>
        </p:nvGrpSpPr>
        <p:grpSpPr>
          <a:xfrm>
            <a:off x="609599" y="2024744"/>
            <a:ext cx="5735217" cy="3194178"/>
            <a:chOff x="3810000" y="2057400"/>
            <a:chExt cx="5536163" cy="2743200"/>
          </a:xfrm>
        </p:grpSpPr>
        <p:graphicFrame>
          <p:nvGraphicFramePr>
            <p:cNvPr id="4" name="Diagram 3"/>
            <p:cNvGraphicFramePr>
              <a:graphicFrameLocks/>
            </p:cNvGraphicFramePr>
            <p:nvPr/>
          </p:nvGraphicFramePr>
          <p:xfrm>
            <a:off x="3810000" y="205740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6" name="Lige forbindelse 5"/>
            <p:cNvCxnSpPr>
              <a:endCxn id="8" idx="1"/>
            </p:cNvCxnSpPr>
            <p:nvPr/>
          </p:nvCxnSpPr>
          <p:spPr>
            <a:xfrm>
              <a:off x="4096138" y="3673150"/>
              <a:ext cx="4285862" cy="1"/>
            </a:xfrm>
            <a:prstGeom prst="line">
              <a:avLst/>
            </a:prstGeom>
            <a:ln w="15875">
              <a:solidFill>
                <a:srgbClr val="D43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kstfelt 7"/>
            <p:cNvSpPr txBox="1"/>
            <p:nvPr/>
          </p:nvSpPr>
          <p:spPr>
            <a:xfrm>
              <a:off x="8382000" y="3558073"/>
              <a:ext cx="964163" cy="230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D43C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Median Baseline</a:t>
              </a:r>
            </a:p>
          </p:txBody>
        </p:sp>
      </p:grpSp>
      <p:grpSp>
        <p:nvGrpSpPr>
          <p:cNvPr id="18" name="Gruppe 17"/>
          <p:cNvGrpSpPr/>
          <p:nvPr/>
        </p:nvGrpSpPr>
        <p:grpSpPr>
          <a:xfrm>
            <a:off x="6531429" y="2024744"/>
            <a:ext cx="5965371" cy="3194178"/>
            <a:chOff x="6475445" y="2231572"/>
            <a:chExt cx="5536163" cy="2743200"/>
          </a:xfrm>
        </p:grpSpPr>
        <p:graphicFrame>
          <p:nvGraphicFramePr>
            <p:cNvPr id="16" name="Diagram 15"/>
            <p:cNvGraphicFramePr>
              <a:graphicFrameLocks/>
            </p:cNvGraphicFramePr>
            <p:nvPr/>
          </p:nvGraphicFramePr>
          <p:xfrm>
            <a:off x="6475445" y="2231572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kstfelt 16"/>
            <p:cNvSpPr txBox="1"/>
            <p:nvPr/>
          </p:nvSpPr>
          <p:spPr>
            <a:xfrm>
              <a:off x="11047445" y="3603172"/>
              <a:ext cx="964163" cy="230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D43C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Median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9046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74914" y="425459"/>
            <a:ext cx="10776155" cy="920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D43C6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dirty="0">
                <a:ln>
                  <a:noFill/>
                </a:ln>
                <a:solidFill>
                  <a:srgbClr val="D43C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Data for effekt af den samlede indsats</a:t>
            </a:r>
          </a:p>
        </p:txBody>
      </p:sp>
      <p:graphicFrame>
        <p:nvGraphicFramePr>
          <p:cNvPr id="5" name="Diagram 4"/>
          <p:cNvGraphicFramePr>
            <a:graphicFrameLocks/>
          </p:cNvGraphicFramePr>
          <p:nvPr/>
        </p:nvGraphicFramePr>
        <p:xfrm>
          <a:off x="2634342" y="1298509"/>
          <a:ext cx="7243665" cy="4268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felt 5"/>
          <p:cNvSpPr txBox="1"/>
          <p:nvPr/>
        </p:nvSpPr>
        <p:spPr>
          <a:xfrm>
            <a:off x="9834464" y="3788229"/>
            <a:ext cx="1007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srgbClr val="D43C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Median 50</a:t>
            </a:r>
          </a:p>
        </p:txBody>
      </p:sp>
    </p:spTree>
    <p:extLst>
      <p:ext uri="{BB962C8B-B14F-4D97-AF65-F5344CB8AC3E}">
        <p14:creationId xmlns:p14="http://schemas.microsoft.com/office/powerpoint/2010/main" val="1204073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6146963" y="2070959"/>
            <a:ext cx="5963136" cy="29735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Drift af indsatser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Perspektiver for botilbud Hertughaven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Perspektiver for Psykiatrien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Spørgsmål og drøftelse?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46963" y="1341561"/>
            <a:ext cx="5963135" cy="702696"/>
          </a:xfrm>
        </p:spPr>
        <p:txBody>
          <a:bodyPr/>
          <a:lstStyle/>
          <a:p>
            <a:r>
              <a:rPr lang="da-DK" dirty="0"/>
              <a:t>Hvad så nu?</a:t>
            </a:r>
          </a:p>
        </p:txBody>
      </p:sp>
      <p:pic>
        <p:nvPicPr>
          <p:cNvPr id="7" name="Pladsholder til billede 4" descr="Billeder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8" b="9888"/>
          <a:stretch>
            <a:fillRect/>
          </a:stretch>
        </p:blipFill>
        <p:spPr>
          <a:xfrm>
            <a:off x="0" y="1117600"/>
            <a:ext cx="5909302" cy="3989355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453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6CC0ACA3-6701-45A9-BCD6-51BC53BBA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1197" y="1718771"/>
            <a:ext cx="7886700" cy="4424431"/>
          </a:xfrm>
        </p:spPr>
        <p:txBody>
          <a:bodyPr>
            <a:normAutofit fontScale="90000"/>
          </a:bodyPr>
          <a:lstStyle/>
          <a:p>
            <a:pPr marL="457200"/>
            <a:br>
              <a:rPr lang="da-DK" sz="4400" b="1" dirty="0">
                <a:latin typeface="Calibri"/>
                <a:ea typeface="Times New Roman" panose="02020603050405020304" pitchFamily="18" charset="0"/>
                <a:cs typeface="Calibri"/>
              </a:rPr>
            </a:br>
            <a:r>
              <a:rPr lang="da-DK" sz="4400" b="1" dirty="0">
                <a:latin typeface="Calibri"/>
                <a:ea typeface="Times New Roman" panose="02020603050405020304" pitchFamily="18" charset="0"/>
                <a:cs typeface="Calibri"/>
              </a:rPr>
              <a:t>13.10 Erfaringsudvekslinger </a:t>
            </a:r>
            <a:br>
              <a:rPr lang="da-DK" sz="4400" b="1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da-DK" sz="2700" dirty="0">
                <a:latin typeface="Calibri"/>
                <a:ea typeface="Times New Roman" panose="02020603050405020304" pitchFamily="18" charset="0"/>
                <a:cs typeface="Calibri"/>
              </a:rPr>
              <a:t>–</a:t>
            </a:r>
            <a:r>
              <a:rPr lang="da-DK" sz="4400" dirty="0"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da-DK" sz="2700" dirty="0">
                <a:latin typeface="Calibri"/>
                <a:ea typeface="Times New Roman" panose="02020603050405020304" pitchFamily="18" charset="0"/>
                <a:cs typeface="Calibri"/>
              </a:rPr>
              <a:t>de forskellige teams har mulighed for at byde ind</a:t>
            </a:r>
            <a:br>
              <a:rPr lang="da-DK" sz="44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da-DK" b="1" dirty="0">
                <a:effectLst/>
                <a:latin typeface="Verdana"/>
                <a:ea typeface="Verdana"/>
                <a:cs typeface="Times New Roman"/>
              </a:rPr>
            </a:br>
            <a:br>
              <a:rPr lang="da-DK" b="1" dirty="0">
                <a:latin typeface="Verdana"/>
                <a:ea typeface="Verdana"/>
                <a:cs typeface="Times New Roman"/>
              </a:rPr>
            </a:br>
            <a:r>
              <a:rPr lang="da-DK" sz="3100" b="1" dirty="0">
                <a:latin typeface="Calibri"/>
                <a:ea typeface="Verdana"/>
                <a:cs typeface="Calibri"/>
              </a:rPr>
              <a:t>Børne- og ungesporet - </a:t>
            </a:r>
            <a:r>
              <a:rPr lang="da-DK" sz="3100" b="1" dirty="0">
                <a:latin typeface="Calibri"/>
                <a:ea typeface="Calibri" panose="020F0502020204030204" pitchFamily="34" charset="0"/>
                <a:cs typeface="Calibri"/>
              </a:rPr>
              <a:t>Sjælland</a:t>
            </a:r>
            <a:br>
              <a:rPr lang="da-DK" sz="2700" b="1" dirty="0">
                <a:latin typeface="Calibri" panose="020F0502020204030204" pitchFamily="34" charset="0"/>
                <a:ea typeface="Calibri" panose="020F0502020204030204" pitchFamily="34" charset="0"/>
                <a:cs typeface="Calibri"/>
              </a:rPr>
            </a:br>
            <a:br>
              <a:rPr lang="da-DK" sz="1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da-DK" sz="1800" dirty="0">
                <a:latin typeface="Calibri"/>
                <a:ea typeface="Calibri" panose="020F0502020204030204" pitchFamily="34" charset="0"/>
              </a:rPr>
            </a:br>
            <a:br>
              <a:rPr lang="da-DK" sz="1300" i="1" dirty="0">
                <a:latin typeface="+mn-lt"/>
                <a:ea typeface="Verdana"/>
                <a:cs typeface="Times New Roman"/>
              </a:rPr>
            </a:br>
            <a:br>
              <a:rPr lang="da-DK" sz="1300" dirty="0">
                <a:latin typeface="+mn-lt"/>
                <a:ea typeface="Verdana"/>
                <a:cs typeface="Times New Roman"/>
              </a:rPr>
            </a:br>
            <a:br>
              <a:rPr lang="da-DK" sz="1300" dirty="0">
                <a:latin typeface="+mn-lt"/>
                <a:ea typeface="Verdana"/>
                <a:cs typeface="Times New Roman"/>
              </a:rPr>
            </a:br>
            <a:br>
              <a:rPr lang="da-DK" sz="1300" dirty="0">
                <a:latin typeface="+mn-lt"/>
                <a:ea typeface="Verdana"/>
                <a:cs typeface="Times New Roman"/>
              </a:rPr>
            </a:br>
            <a:br>
              <a:rPr lang="da-DK" sz="1300" dirty="0">
                <a:latin typeface="+mn-lt"/>
                <a:ea typeface="Verdana"/>
                <a:cs typeface="Times New Roman"/>
              </a:rPr>
            </a:br>
            <a:br>
              <a:rPr lang="da-DK" sz="1300" dirty="0">
                <a:latin typeface="+mn-lt"/>
                <a:ea typeface="Verdana"/>
                <a:cs typeface="Times New Roman"/>
              </a:rPr>
            </a:br>
            <a:br>
              <a:rPr lang="da-DK" sz="1300" dirty="0">
                <a:latin typeface="+mn-lt"/>
                <a:ea typeface="Verdana"/>
                <a:cs typeface="Times New Roman"/>
              </a:rPr>
            </a:br>
            <a:br>
              <a:rPr lang="da-DK" sz="1800" i="1" dirty="0">
                <a:latin typeface="+mn-lt"/>
                <a:ea typeface="Verdana"/>
                <a:cs typeface="Times New Roman"/>
              </a:rPr>
            </a:br>
            <a:br>
              <a:rPr lang="da-DK" sz="1800" i="1" dirty="0">
                <a:latin typeface="+mn-lt"/>
                <a:ea typeface="Verdana"/>
                <a:cs typeface="Times New Roman"/>
              </a:rPr>
            </a:br>
            <a:br>
              <a:rPr lang="da-DK" sz="1800" dirty="0">
                <a:latin typeface="+mn-lt"/>
                <a:ea typeface="Verdana"/>
                <a:cs typeface="Times New Roman"/>
              </a:rPr>
            </a:b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br>
              <a:rPr lang="da-DK" sz="1800" i="1" dirty="0">
                <a:latin typeface="+mn-lt"/>
                <a:ea typeface="Verdana"/>
                <a:cs typeface="Times New Roman"/>
              </a:rPr>
            </a:br>
            <a:br>
              <a:rPr lang="da-DK" sz="1800" i="1" dirty="0">
                <a:latin typeface="+mn-lt"/>
                <a:ea typeface="Verdana"/>
                <a:cs typeface="Times New Roman"/>
              </a:rPr>
            </a:br>
            <a:br>
              <a:rPr lang="da-DK" sz="1800" dirty="0">
                <a:latin typeface="+mn-lt"/>
                <a:ea typeface="Verdana"/>
                <a:cs typeface="Times New Roman"/>
              </a:rPr>
            </a:b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r>
              <a:rPr lang="da-DK" sz="1800" b="1" dirty="0">
                <a:latin typeface="+mn-lt"/>
                <a:ea typeface="Verdana"/>
                <a:cs typeface="Times New Roman"/>
              </a:rPr>
              <a:t> </a:t>
            </a:r>
            <a:br>
              <a:rPr lang="da-DK" sz="1800" dirty="0">
                <a:effectLst/>
                <a:latin typeface="+mn-lt"/>
                <a:ea typeface="Verdana"/>
                <a:cs typeface="Times New Roman"/>
              </a:rPr>
            </a:br>
            <a:endParaRPr lang="da-DK" sz="1800" dirty="0">
              <a:latin typeface="+mn-lt"/>
            </a:endParaRPr>
          </a:p>
        </p:txBody>
      </p:sp>
      <p:sp>
        <p:nvSpPr>
          <p:cNvPr id="3" name="Pladsholder til indhold 3">
            <a:extLst>
              <a:ext uri="{FF2B5EF4-FFF2-40B4-BE49-F238E27FC236}">
                <a16:creationId xmlns:a16="http://schemas.microsoft.com/office/drawing/2014/main" id="{80A9B2F5-4234-4EAF-95C6-487C2111886B}"/>
              </a:ext>
            </a:extLst>
          </p:cNvPr>
          <p:cNvSpPr txBox="1">
            <a:spLocks/>
          </p:cNvSpPr>
          <p:nvPr/>
        </p:nvSpPr>
        <p:spPr>
          <a:xfrm>
            <a:off x="2295236" y="2163619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800"/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C5484C9-43C1-4869-B0DF-FC5D4112B4B7}"/>
              </a:ext>
            </a:extLst>
          </p:cNvPr>
          <p:cNvSpPr/>
          <p:nvPr/>
        </p:nvSpPr>
        <p:spPr>
          <a:xfrm>
            <a:off x="2665620" y="2515091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>
              <a:solidFill>
                <a:srgbClr val="FF0000"/>
              </a:solidFill>
            </a:endParaRPr>
          </a:p>
          <a:p>
            <a:endParaRPr lang="da-DK">
              <a:solidFill>
                <a:srgbClr val="FF0000"/>
              </a:solidFill>
            </a:endParaRPr>
          </a:p>
          <a:p>
            <a:endParaRPr lang="da-DK"/>
          </a:p>
          <a:p>
            <a:endParaRPr lang="da-DK"/>
          </a:p>
        </p:txBody>
      </p:sp>
      <p:sp>
        <p:nvSpPr>
          <p:cNvPr id="7" name="Pladsholder til diasnummer 7">
            <a:extLst>
              <a:ext uri="{FF2B5EF4-FFF2-40B4-BE49-F238E27FC236}">
                <a16:creationId xmlns:a16="http://schemas.microsoft.com/office/drawing/2014/main" id="{D58A0B78-E5C7-4169-B1AB-B70E58883B88}"/>
              </a:ext>
            </a:extLst>
          </p:cNvPr>
          <p:cNvSpPr txBox="1">
            <a:spLocks/>
          </p:cNvSpPr>
          <p:nvPr/>
        </p:nvSpPr>
        <p:spPr>
          <a:xfrm>
            <a:off x="1838036" y="563419"/>
            <a:ext cx="0" cy="0"/>
          </a:xfr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316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79E5C4-8B1E-7BBB-A55D-311A70F1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>
                <a:latin typeface="Calibri"/>
                <a:cs typeface="Calibri"/>
              </a:rPr>
              <a:t>Andet, der er interessant at drøfte med hinanden?</a:t>
            </a:r>
          </a:p>
        </p:txBody>
      </p:sp>
    </p:spTree>
    <p:extLst>
      <p:ext uri="{BB962C8B-B14F-4D97-AF65-F5344CB8AC3E}">
        <p14:creationId xmlns:p14="http://schemas.microsoft.com/office/powerpoint/2010/main" val="2251731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6CC0ACA3-6701-45A9-BCD6-51BC53BBA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80" y="1802167"/>
            <a:ext cx="7886700" cy="4673973"/>
          </a:xfrm>
        </p:spPr>
        <p:txBody>
          <a:bodyPr>
            <a:normAutofit fontScale="90000"/>
          </a:bodyPr>
          <a:lstStyle/>
          <a:p>
            <a:pPr marL="457200">
              <a:spcAft>
                <a:spcPts val="0"/>
              </a:spcAft>
            </a:pPr>
            <a:br>
              <a:rPr lang="da-DK" b="1" dirty="0">
                <a:effectLst/>
                <a:latin typeface="Verdana"/>
                <a:ea typeface="Verdana"/>
                <a:cs typeface="Times New Roman"/>
              </a:rPr>
            </a:br>
            <a:br>
              <a:rPr lang="da-DK" sz="1300" i="1" dirty="0">
                <a:latin typeface="+mn-lt"/>
                <a:ea typeface="Verdana"/>
                <a:cs typeface="Times New Roman"/>
              </a:rPr>
            </a:br>
            <a:br>
              <a:rPr lang="da-DK" sz="1300" i="1" dirty="0">
                <a:latin typeface="+mn-lt"/>
                <a:ea typeface="Verdana"/>
                <a:cs typeface="Times New Roman"/>
              </a:rPr>
            </a:br>
            <a:br>
              <a:rPr lang="da-DK" sz="1300" i="1" dirty="0">
                <a:latin typeface="+mn-lt"/>
                <a:ea typeface="Verdana"/>
                <a:cs typeface="Times New Roman"/>
              </a:rPr>
            </a:br>
            <a:br>
              <a:rPr lang="da-DK" sz="1300" i="1" dirty="0">
                <a:latin typeface="+mn-lt"/>
                <a:ea typeface="Verdana"/>
                <a:cs typeface="Times New Roman"/>
              </a:rPr>
            </a:br>
            <a:br>
              <a:rPr lang="da-DK" sz="1300" i="1" dirty="0">
                <a:latin typeface="+mn-lt"/>
                <a:ea typeface="Verdana"/>
                <a:cs typeface="Times New Roman"/>
              </a:rPr>
            </a:br>
            <a:br>
              <a:rPr lang="da-DK" sz="1300" i="1" dirty="0">
                <a:latin typeface="+mn-lt"/>
                <a:ea typeface="Verdana"/>
                <a:cs typeface="Times New Roman"/>
              </a:rPr>
            </a:br>
            <a:br>
              <a:rPr lang="da-DK" sz="1300" i="1" dirty="0">
                <a:latin typeface="+mn-lt"/>
                <a:ea typeface="Verdana"/>
                <a:cs typeface="Times New Roman"/>
              </a:rPr>
            </a:br>
            <a:br>
              <a:rPr lang="da-DK" sz="1300" i="1" dirty="0">
                <a:latin typeface="+mn-lt"/>
                <a:ea typeface="Verdana"/>
                <a:cs typeface="Times New Roman"/>
              </a:rPr>
            </a:br>
            <a:br>
              <a:rPr lang="da-DK" sz="1300" dirty="0">
                <a:latin typeface="+mn-lt"/>
                <a:ea typeface="Verdana"/>
                <a:cs typeface="Times New Roman"/>
              </a:rPr>
            </a:br>
            <a:br>
              <a:rPr lang="da-DK" sz="1300" dirty="0">
                <a:latin typeface="+mn-lt"/>
                <a:ea typeface="Verdana"/>
                <a:cs typeface="Times New Roman"/>
              </a:rPr>
            </a:br>
            <a:br>
              <a:rPr lang="da-DK" sz="1300" dirty="0">
                <a:latin typeface="+mn-lt"/>
                <a:ea typeface="Verdana"/>
                <a:cs typeface="Times New Roman"/>
              </a:rPr>
            </a:br>
            <a:br>
              <a:rPr lang="da-DK" sz="1300" dirty="0">
                <a:latin typeface="+mn-lt"/>
                <a:ea typeface="Verdana"/>
                <a:cs typeface="Times New Roman"/>
              </a:rPr>
            </a:br>
            <a:br>
              <a:rPr lang="da-DK" sz="1800" i="1" dirty="0">
                <a:latin typeface="+mn-lt"/>
                <a:ea typeface="Verdana"/>
                <a:cs typeface="Times New Roman"/>
              </a:rPr>
            </a:br>
            <a:br>
              <a:rPr lang="da-DK" sz="1800" i="1" dirty="0">
                <a:latin typeface="+mn-lt"/>
                <a:ea typeface="Verdana"/>
                <a:cs typeface="Times New Roman"/>
              </a:rPr>
            </a:br>
            <a:br>
              <a:rPr lang="da-DK" sz="1800" dirty="0">
                <a:latin typeface="+mn-lt"/>
                <a:ea typeface="Verdana"/>
                <a:cs typeface="Times New Roman"/>
              </a:rPr>
            </a:b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br>
              <a:rPr lang="da-DK" sz="1800" i="1" dirty="0">
                <a:latin typeface="+mn-lt"/>
                <a:ea typeface="Verdana"/>
                <a:cs typeface="Times New Roman"/>
              </a:rPr>
            </a:br>
            <a:br>
              <a:rPr lang="da-DK" sz="1800" i="1" dirty="0">
                <a:latin typeface="+mn-lt"/>
                <a:ea typeface="Verdana"/>
                <a:cs typeface="Times New Roman"/>
              </a:rPr>
            </a:br>
            <a:br>
              <a:rPr lang="da-DK" sz="1800" dirty="0">
                <a:latin typeface="+mn-lt"/>
                <a:ea typeface="Verdana"/>
                <a:cs typeface="Times New Roman"/>
              </a:rPr>
            </a:b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r>
              <a:rPr lang="da-DK" sz="1800" b="1" dirty="0">
                <a:latin typeface="+mn-lt"/>
                <a:ea typeface="Verdana"/>
                <a:cs typeface="Times New Roman"/>
              </a:rPr>
              <a:t> </a:t>
            </a:r>
            <a:br>
              <a:rPr lang="da-DK" sz="1800" dirty="0">
                <a:effectLst/>
                <a:latin typeface="+mn-lt"/>
                <a:ea typeface="Verdana"/>
                <a:cs typeface="Times New Roman"/>
              </a:rPr>
            </a:br>
            <a:endParaRPr lang="da-DK" sz="1800" dirty="0">
              <a:latin typeface="+mn-lt"/>
            </a:endParaRPr>
          </a:p>
        </p:txBody>
      </p:sp>
      <p:sp>
        <p:nvSpPr>
          <p:cNvPr id="3" name="Pladsholder til indhold 3">
            <a:extLst>
              <a:ext uri="{FF2B5EF4-FFF2-40B4-BE49-F238E27FC236}">
                <a16:creationId xmlns:a16="http://schemas.microsoft.com/office/drawing/2014/main" id="{80A9B2F5-4234-4EAF-95C6-487C2111886B}"/>
              </a:ext>
            </a:extLst>
          </p:cNvPr>
          <p:cNvSpPr txBox="1">
            <a:spLocks/>
          </p:cNvSpPr>
          <p:nvPr/>
        </p:nvSpPr>
        <p:spPr>
          <a:xfrm>
            <a:off x="2312991" y="1617239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D2BB58D-02B1-412F-B7D2-B03E995E2C32}"/>
              </a:ext>
            </a:extLst>
          </p:cNvPr>
          <p:cNvSpPr/>
          <p:nvPr/>
        </p:nvSpPr>
        <p:spPr>
          <a:xfrm>
            <a:off x="1921872" y="381860"/>
            <a:ext cx="7381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dirty="0">
                <a:ea typeface="Verdana" panose="020B0604030504040204" pitchFamily="34" charset="0"/>
                <a:cs typeface="Verdana" panose="020B0604030504040204" pitchFamily="34" charset="0"/>
              </a:rPr>
              <a:t>LKT TVANG - KOMMUNIKATIONSPLAN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C5484C9-43C1-4869-B0DF-FC5D4112B4B7}"/>
              </a:ext>
            </a:extLst>
          </p:cNvPr>
          <p:cNvSpPr/>
          <p:nvPr/>
        </p:nvSpPr>
        <p:spPr>
          <a:xfrm>
            <a:off x="2665620" y="2515091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>
              <a:solidFill>
                <a:srgbClr val="FF0000"/>
              </a:solidFill>
            </a:endParaRPr>
          </a:p>
          <a:p>
            <a:endParaRPr lang="da-DK">
              <a:solidFill>
                <a:srgbClr val="FF0000"/>
              </a:solidFill>
            </a:endParaRPr>
          </a:p>
          <a:p>
            <a:endParaRPr lang="da-DK"/>
          </a:p>
          <a:p>
            <a:endParaRPr lang="da-DK"/>
          </a:p>
        </p:txBody>
      </p:sp>
      <p:sp>
        <p:nvSpPr>
          <p:cNvPr id="7" name="Pladsholder til diasnummer 7">
            <a:extLst>
              <a:ext uri="{FF2B5EF4-FFF2-40B4-BE49-F238E27FC236}">
                <a16:creationId xmlns:a16="http://schemas.microsoft.com/office/drawing/2014/main" id="{D58A0B78-E5C7-4169-B1AB-B70E58883B88}"/>
              </a:ext>
            </a:extLst>
          </p:cNvPr>
          <p:cNvSpPr txBox="1">
            <a:spLocks/>
          </p:cNvSpPr>
          <p:nvPr/>
        </p:nvSpPr>
        <p:spPr>
          <a:xfrm>
            <a:off x="1838036" y="563419"/>
            <a:ext cx="0" cy="0"/>
          </a:xfr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B0BE75DC-675E-4926-BF38-79064756AADC}"/>
              </a:ext>
            </a:extLst>
          </p:cNvPr>
          <p:cNvSpPr txBox="1"/>
          <p:nvPr/>
        </p:nvSpPr>
        <p:spPr>
          <a:xfrm>
            <a:off x="1921873" y="1627315"/>
            <a:ext cx="889112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da-DK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Udgangspunkt </a:t>
            </a:r>
          </a:p>
          <a:p>
            <a:pPr algn="l" rtl="0" fontAlgn="base"/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Det er rigtig svært at få medier / borgere til at interessere sig for LKT Tvang. Kommunikationen ud til omverden skal derfor bæres af cases og resultater.  </a:t>
            </a:r>
          </a:p>
          <a:p>
            <a:pPr algn="l" rtl="0" fontAlgn="base"/>
            <a:endParaRPr lang="da-DK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da-DK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Cases – ”den gode historie” </a:t>
            </a:r>
          </a:p>
          <a:p>
            <a:pPr algn="l" rtl="0" fontAlgn="base"/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har alle </a:t>
            </a: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har mulighed for at </a:t>
            </a:r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melde ind med cases</a:t>
            </a:r>
            <a:r>
              <a:rPr lang="da-DK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/ideer </a:t>
            </a:r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til kommunikationsplanen. </a:t>
            </a: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l" rtl="0" fontAlgn="base"/>
            <a:endParaRPr lang="da-DK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Deadline for jeres case/ide er </a:t>
            </a:r>
            <a:r>
              <a:rPr lang="da-DK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10. februar 2023 </a:t>
            </a:r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og sendes til </a:t>
            </a:r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domaha@rn.dk</a:t>
            </a:r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l" rtl="0" fontAlgn="base"/>
            <a:endParaRPr lang="da-DK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Herefter vurderer vi i </a:t>
            </a:r>
            <a:r>
              <a:rPr lang="da-D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lead</a:t>
            </a:r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-gruppen, hvilke kanaler de enkelte cases passer til, og hvordan de skal opbygges. Det gør vi i samarbejde med kommunikation i RN. I kan blive kontaktet for evt. yderligere i forhold til jeres case/ide.</a:t>
            </a:r>
          </a:p>
          <a:p>
            <a:pPr algn="l" rtl="0" fontAlgn="base"/>
            <a:endParaRPr lang="da-DK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da-DK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Budskaber </a:t>
            </a:r>
          </a:p>
          <a:p>
            <a:pPr algn="l" rtl="0" fontAlgn="base"/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Fokus kan være: </a:t>
            </a:r>
          </a:p>
          <a:p>
            <a:pPr marL="285750" indent="-285750" algn="l" rtl="0" fontAlgn="base">
              <a:buFontTx/>
              <a:buChar char="-"/>
            </a:pPr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Patient-/pårørendeperspektiv</a:t>
            </a:r>
          </a:p>
          <a:p>
            <a:pPr marL="285750" indent="-285750" algn="l" rtl="0" fontAlgn="base">
              <a:buFontTx/>
              <a:buChar char="-"/>
            </a:pPr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Tværfagligt og tværsektorielt samarbejde</a:t>
            </a:r>
          </a:p>
          <a:p>
            <a:pPr marL="285750" indent="-285750" algn="l" rtl="0" fontAlgn="base">
              <a:buFontTx/>
              <a:buChar char="-"/>
            </a:pP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et gode vi gør i forhold til </a:t>
            </a: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LTK </a:t>
            </a:r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tvang </a:t>
            </a:r>
          </a:p>
        </p:txBody>
      </p:sp>
    </p:spTree>
    <p:extLst>
      <p:ext uri="{BB962C8B-B14F-4D97-AF65-F5344CB8AC3E}">
        <p14:creationId xmlns:p14="http://schemas.microsoft.com/office/powerpoint/2010/main" val="48040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6954836" y="61560"/>
            <a:ext cx="27993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557" y="326855"/>
            <a:ext cx="3006404" cy="141916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026486" y="6257758"/>
            <a:ext cx="3649578" cy="473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89BE770-F9CE-4AC5-9703-BB06C70C0E4A}"/>
              </a:ext>
            </a:extLst>
          </p:cNvPr>
          <p:cNvSpPr txBox="1">
            <a:spLocks/>
          </p:cNvSpPr>
          <p:nvPr/>
        </p:nvSpPr>
        <p:spPr>
          <a:xfrm>
            <a:off x="2252928" y="1927785"/>
            <a:ext cx="7501255" cy="840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LKT Tvang  </a:t>
            </a:r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5EDC46A8-24A8-4ED6-A64A-9E5115FEEB3F}"/>
              </a:ext>
            </a:extLst>
          </p:cNvPr>
          <p:cNvSpPr txBox="1">
            <a:spLocks/>
          </p:cNvSpPr>
          <p:nvPr/>
        </p:nvSpPr>
        <p:spPr>
          <a:xfrm>
            <a:off x="2251373" y="2741261"/>
            <a:ext cx="7936540" cy="5870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 Nordjylland - Voksensporet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161C80C-9CF7-4513-B939-4A7E55F72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373" y="3260680"/>
            <a:ext cx="3610415" cy="1980271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19DC89AB-B75F-45C5-B6F7-857311D08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3199" y="3429000"/>
            <a:ext cx="3359132" cy="2002076"/>
          </a:xfrm>
          <a:prstGeom prst="rect">
            <a:avLst/>
          </a:prstGeom>
        </p:spPr>
      </p:pic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D1E9B344-5C65-40EC-B94F-9818175187C3}"/>
              </a:ext>
            </a:extLst>
          </p:cNvPr>
          <p:cNvSpPr txBox="1">
            <a:spLocks/>
          </p:cNvSpPr>
          <p:nvPr/>
        </p:nvSpPr>
        <p:spPr>
          <a:xfrm>
            <a:off x="6003555" y="5555056"/>
            <a:ext cx="5207240" cy="5870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Netværksmøde 18.01.23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69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6CC0ACA3-6701-45A9-BCD6-51BC53BBA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768" y="1841326"/>
            <a:ext cx="9429610" cy="474929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b="1" dirty="0">
                <a:effectLst/>
                <a:latin typeface="Verdana"/>
                <a:ea typeface="Verdana"/>
                <a:cs typeface="Times New Roman"/>
              </a:rPr>
              <a:t>Udgangspunktet for det tværsektorielle samarbejde i LKT Tvang i Region Nordjylland:</a:t>
            </a:r>
            <a:br>
              <a:rPr lang="da-DK" sz="1800" dirty="0">
                <a:effectLst/>
                <a:latin typeface="Verdana"/>
                <a:ea typeface="Verdana"/>
                <a:cs typeface="Times New Roman"/>
              </a:rPr>
            </a:br>
            <a:br>
              <a:rPr lang="da-DK" sz="1800" dirty="0">
                <a:effectLst/>
                <a:latin typeface="Verdana"/>
                <a:ea typeface="Verdana"/>
                <a:cs typeface="Times New Roman"/>
              </a:rPr>
            </a:br>
            <a:r>
              <a:rPr lang="da-DK" sz="1800" dirty="0">
                <a:effectLst/>
                <a:latin typeface="Verdana"/>
                <a:ea typeface="Verdana"/>
                <a:cs typeface="Times New Roman"/>
              </a:rPr>
              <a:t>LKT Tvang </a:t>
            </a:r>
            <a:r>
              <a:rPr lang="da-DK" sz="1800" dirty="0">
                <a:latin typeface="Verdana"/>
                <a:ea typeface="Verdana"/>
                <a:cs typeface="Times New Roman"/>
              </a:rPr>
              <a:t>– Voksen tager u</a:t>
            </a:r>
            <a:r>
              <a:rPr lang="da-DK" sz="1800" dirty="0">
                <a:effectLst/>
                <a:latin typeface="Verdana"/>
                <a:ea typeface="Verdana"/>
                <a:cs typeface="Times New Roman"/>
              </a:rPr>
              <a:t>dgangspunkt i en formaliseret og standardiseret samarbejdsmodel </a:t>
            </a:r>
            <a:r>
              <a:rPr lang="da-DK" sz="1800" dirty="0">
                <a:effectLst/>
                <a:latin typeface="Verdana"/>
                <a:ea typeface="Verdana"/>
                <a:cs typeface="Times New Roman"/>
                <a:sym typeface="Wingdings" panose="05000000000000000000" pitchFamily="2" charset="2"/>
              </a:rPr>
              <a:t> Patientens Team </a:t>
            </a:r>
            <a:br>
              <a:rPr lang="da-DK" sz="1800" dirty="0">
                <a:effectLst/>
                <a:latin typeface="Verdana"/>
                <a:ea typeface="Verdana"/>
                <a:cs typeface="Times New Roman"/>
                <a:sym typeface="Wingdings" panose="05000000000000000000" pitchFamily="2" charset="2"/>
              </a:rPr>
            </a:br>
            <a:br>
              <a:rPr lang="da-DK" sz="1800" dirty="0">
                <a:effectLst/>
                <a:latin typeface="Verdana"/>
                <a:ea typeface="Verdana"/>
                <a:cs typeface="Times New Roman"/>
                <a:sym typeface="Wingdings" panose="05000000000000000000" pitchFamily="2" charset="2"/>
              </a:rPr>
            </a:br>
            <a:r>
              <a:rPr lang="da-DK" sz="1800" dirty="0">
                <a:effectLst/>
                <a:latin typeface="Verdana"/>
                <a:ea typeface="Verdana"/>
                <a:cs typeface="Times New Roman"/>
                <a:sym typeface="Wingdings" panose="05000000000000000000" pitchFamily="2" charset="2"/>
              </a:rPr>
              <a:t>Bygger på erfaringer fra Satspuljeprojekt:</a:t>
            </a:r>
            <a:br>
              <a:rPr lang="da-DK" sz="1800" dirty="0">
                <a:effectLst/>
                <a:latin typeface="Verdana"/>
                <a:ea typeface="Verdana"/>
                <a:cs typeface="Times New Roman"/>
                <a:sym typeface="Wingdings" panose="05000000000000000000" pitchFamily="2" charset="2"/>
              </a:rPr>
            </a:br>
            <a:r>
              <a:rPr lang="da-DK" sz="1800" dirty="0">
                <a:effectLst/>
                <a:latin typeface="Verdana"/>
                <a:ea typeface="Verdana"/>
                <a:cs typeface="Times New Roman"/>
                <a:sym typeface="Wingdings" panose="05000000000000000000" pitchFamily="2" charset="2"/>
              </a:rPr>
              <a:t>- En målrettet, koordineret indsats og tæt samarbejde mellem psykiatri og kommune virker</a:t>
            </a:r>
            <a:br>
              <a:rPr lang="da-DK" sz="1800" dirty="0">
                <a:effectLst/>
                <a:latin typeface="Verdana"/>
                <a:ea typeface="Verdana"/>
                <a:cs typeface="Times New Roman"/>
                <a:sym typeface="Wingdings" panose="05000000000000000000" pitchFamily="2" charset="2"/>
              </a:rPr>
            </a:br>
            <a:br>
              <a:rPr lang="da-DK" sz="1800" dirty="0">
                <a:effectLst/>
                <a:latin typeface="Verdana"/>
                <a:ea typeface="Verdana"/>
                <a:cs typeface="Times New Roman"/>
                <a:sym typeface="Wingdings" panose="05000000000000000000" pitchFamily="2" charset="2"/>
              </a:rPr>
            </a:br>
            <a:r>
              <a:rPr lang="da-DK" sz="1800" dirty="0">
                <a:effectLst/>
                <a:latin typeface="Verdana"/>
                <a:ea typeface="Verdana"/>
                <a:cs typeface="Times New Roman"/>
                <a:sym typeface="Wingdings" panose="05000000000000000000" pitchFamily="2" charset="2"/>
              </a:rPr>
              <a:t>- Implementering i de eksisterende organisatoriske rammer</a:t>
            </a:r>
            <a:br>
              <a:rPr lang="da-DK" sz="1800" dirty="0">
                <a:effectLst/>
                <a:latin typeface="Verdana"/>
                <a:ea typeface="Verdana"/>
                <a:cs typeface="Times New Roman"/>
                <a:sym typeface="Wingdings" panose="05000000000000000000" pitchFamily="2" charset="2"/>
              </a:rPr>
            </a:br>
            <a:br>
              <a:rPr lang="da-DK" sz="2000" b="1" dirty="0">
                <a:effectLst/>
                <a:latin typeface="Verdana"/>
                <a:ea typeface="Verdana"/>
                <a:cs typeface="Times New Roman"/>
              </a:rPr>
            </a:br>
            <a:endParaRPr lang="da-DK" sz="2000" dirty="0">
              <a:latin typeface="+mn-lt"/>
            </a:endParaRPr>
          </a:p>
        </p:txBody>
      </p:sp>
      <p:sp>
        <p:nvSpPr>
          <p:cNvPr id="7" name="Pladsholder til diasnummer 7">
            <a:extLst>
              <a:ext uri="{FF2B5EF4-FFF2-40B4-BE49-F238E27FC236}">
                <a16:creationId xmlns:a16="http://schemas.microsoft.com/office/drawing/2014/main" id="{D58A0B78-E5C7-4169-B1AB-B70E58883B88}"/>
              </a:ext>
            </a:extLst>
          </p:cNvPr>
          <p:cNvSpPr txBox="1">
            <a:spLocks/>
          </p:cNvSpPr>
          <p:nvPr/>
        </p:nvSpPr>
        <p:spPr>
          <a:xfrm>
            <a:off x="1838036" y="563419"/>
            <a:ext cx="0" cy="0"/>
          </a:xfr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8A339B0-47CA-424E-A826-2F122E918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296" y="5267221"/>
            <a:ext cx="1831082" cy="87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93FBD79F-4160-4738-82E5-1641DBCD1508}"/>
              </a:ext>
            </a:extLst>
          </p:cNvPr>
          <p:cNvSpPr/>
          <p:nvPr/>
        </p:nvSpPr>
        <p:spPr>
          <a:xfrm>
            <a:off x="1580768" y="594751"/>
            <a:ext cx="88174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1" i="0" u="none" strike="noStrike" kern="1200" cap="none" spc="0" normalizeH="0" baseline="0" noProof="0" dirty="0">
                <a:ln>
                  <a:noFill/>
                </a:ln>
                <a:solidFill>
                  <a:srgbClr val="92D2CC"/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  <a:cs typeface="Verdana" panose="020B0604030504040204" pitchFamily="34" charset="0"/>
              </a:rPr>
              <a:t>Det tværsektorielle perspektiv</a:t>
            </a:r>
          </a:p>
        </p:txBody>
      </p:sp>
    </p:spTree>
    <p:extLst>
      <p:ext uri="{BB962C8B-B14F-4D97-AF65-F5344CB8AC3E}">
        <p14:creationId xmlns:p14="http://schemas.microsoft.com/office/powerpoint/2010/main" val="629179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986E6-FE40-474B-9227-636FA89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19" y="404688"/>
            <a:ext cx="8758989" cy="1036186"/>
          </a:xfrm>
        </p:spPr>
        <p:txBody>
          <a:bodyPr/>
          <a:lstStyle/>
          <a:p>
            <a:r>
              <a:rPr lang="da-DK" sz="4400" b="1" dirty="0">
                <a:solidFill>
                  <a:srgbClr val="92D2C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Det tværsektorielle perspektiv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808900E-B456-409E-A72C-78F3FB5A15C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477819" y="1866759"/>
            <a:ext cx="8758989" cy="4349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b="1" dirty="0">
                <a:latin typeface="Verdana" panose="020B0604030504040204" pitchFamily="34" charset="0"/>
                <a:ea typeface="Verdana" panose="020B0604030504040204" pitchFamily="34" charset="0"/>
              </a:rPr>
              <a:t>Principperne i Patientens Team på tværs af sektorer:</a:t>
            </a:r>
          </a:p>
          <a:p>
            <a:pPr marL="0" indent="0">
              <a:buNone/>
            </a:pPr>
            <a:endParaRPr lang="da-DK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a-DK" sz="2000" dirty="0">
                <a:ea typeface="Verdana" panose="020B0604030504040204" pitchFamily="34" charset="0"/>
              </a:rPr>
              <a:t>Borgeren er omdrejningspunktet og </a:t>
            </a:r>
            <a:r>
              <a:rPr lang="da-DK" sz="2000" dirty="0"/>
              <a:t>tager del i sit eget forløb</a:t>
            </a:r>
            <a:endParaRPr lang="da-DK" sz="2000" b="1" dirty="0"/>
          </a:p>
          <a:p>
            <a:r>
              <a:rPr lang="da-DK" sz="2000" dirty="0"/>
              <a:t>Tilpasset og inddragende kommunikation:</a:t>
            </a:r>
            <a:endParaRPr lang="da-DK" sz="2000" b="1" dirty="0"/>
          </a:p>
          <a:p>
            <a:r>
              <a:rPr lang="da-DK" sz="2000" dirty="0"/>
              <a:t>Fokus på både godt helbred og mental sundhed:</a:t>
            </a:r>
            <a:endParaRPr lang="da-DK" sz="2000" b="1" dirty="0"/>
          </a:p>
          <a:p>
            <a:r>
              <a:rPr lang="da-DK" sz="2000" dirty="0"/>
              <a:t>Styrket mestringsevne</a:t>
            </a:r>
            <a:endParaRPr lang="da-DK" sz="2000" b="1" dirty="0"/>
          </a:p>
          <a:p>
            <a:r>
              <a:rPr lang="da-DK" sz="2000" dirty="0"/>
              <a:t>Team-dannelse</a:t>
            </a:r>
            <a:endParaRPr lang="da-DK" sz="2000" b="1" dirty="0"/>
          </a:p>
          <a:p>
            <a:r>
              <a:rPr lang="da-DK" sz="2000" b="1" dirty="0"/>
              <a:t>F</a:t>
            </a:r>
            <a:r>
              <a:rPr lang="da-DK" sz="2000" dirty="0"/>
              <a:t>okus på forløb</a:t>
            </a:r>
          </a:p>
          <a:p>
            <a:r>
              <a:rPr lang="da-DK" sz="2000" dirty="0"/>
              <a:t>Koordinering</a:t>
            </a:r>
            <a:endParaRPr lang="da-DK" sz="2000" b="1" dirty="0"/>
          </a:p>
        </p:txBody>
      </p:sp>
    </p:spTree>
    <p:extLst>
      <p:ext uri="{BB962C8B-B14F-4D97-AF65-F5344CB8AC3E}">
        <p14:creationId xmlns:p14="http://schemas.microsoft.com/office/powerpoint/2010/main" val="3732419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6CC0ACA3-6701-45A9-BCD6-51BC53BBA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233" y="1540701"/>
            <a:ext cx="10496811" cy="4907245"/>
          </a:xfrm>
        </p:spPr>
        <p:txBody>
          <a:bodyPr>
            <a:normAutofit fontScale="90000"/>
          </a:bodyPr>
          <a:lstStyle/>
          <a:p>
            <a:pPr marL="92075">
              <a:spcAft>
                <a:spcPts val="0"/>
              </a:spcAft>
            </a:pPr>
            <a:br>
              <a:rPr lang="da-DK" sz="1600" b="1" dirty="0">
                <a:latin typeface="Verdana"/>
                <a:ea typeface="Verdana"/>
                <a:cs typeface="Times New Roman"/>
              </a:rPr>
            </a:br>
            <a:br>
              <a:rPr lang="da-DK" sz="1600" b="1" dirty="0">
                <a:latin typeface="Verdana"/>
                <a:ea typeface="Verdana"/>
                <a:cs typeface="Times New Roman"/>
              </a:rPr>
            </a:br>
            <a:br>
              <a:rPr lang="da-DK" sz="1600" b="1" dirty="0">
                <a:latin typeface="Verdana"/>
                <a:ea typeface="Verdana"/>
                <a:cs typeface="Times New Roman"/>
              </a:rPr>
            </a:br>
            <a:br>
              <a:rPr lang="da-DK" sz="1600" b="1" dirty="0">
                <a:latin typeface="Verdana"/>
                <a:ea typeface="Verdana"/>
                <a:cs typeface="Times New Roman"/>
              </a:rPr>
            </a:br>
            <a:br>
              <a:rPr lang="da-DK" sz="1600" b="1" dirty="0">
                <a:latin typeface="Verdana"/>
                <a:ea typeface="Verdana"/>
                <a:cs typeface="Times New Roman"/>
              </a:rPr>
            </a:br>
            <a:br>
              <a:rPr lang="da-DK" sz="1600" b="1" dirty="0">
                <a:latin typeface="Verdana"/>
                <a:ea typeface="Verdana"/>
                <a:cs typeface="Times New Roman"/>
              </a:rPr>
            </a:br>
            <a:br>
              <a:rPr lang="da-DK" sz="1600" b="1" dirty="0">
                <a:latin typeface="Verdana"/>
                <a:ea typeface="Verdana"/>
                <a:cs typeface="Times New Roman"/>
              </a:rPr>
            </a:br>
            <a:br>
              <a:rPr lang="da-DK" sz="1600" b="1" dirty="0">
                <a:latin typeface="Verdana"/>
                <a:ea typeface="Verdana"/>
                <a:cs typeface="Times New Roman"/>
              </a:rPr>
            </a:br>
            <a:br>
              <a:rPr lang="da-DK" sz="1600" b="1" dirty="0">
                <a:latin typeface="Verdana"/>
                <a:ea typeface="Verdana"/>
                <a:cs typeface="Times New Roman"/>
              </a:rPr>
            </a:br>
            <a:br>
              <a:rPr lang="da-DK" sz="1600" b="1" dirty="0">
                <a:latin typeface="Verdana"/>
                <a:ea typeface="Verdana"/>
                <a:cs typeface="Times New Roman"/>
              </a:rPr>
            </a:br>
            <a:br>
              <a:rPr lang="da-DK" sz="1600" b="1" dirty="0">
                <a:latin typeface="Verdana"/>
                <a:ea typeface="Verdana"/>
                <a:cs typeface="Times New Roman"/>
              </a:rPr>
            </a:br>
            <a:br>
              <a:rPr lang="da-DK" sz="1600" b="1" dirty="0">
                <a:latin typeface="Verdana"/>
                <a:ea typeface="Verdana"/>
                <a:cs typeface="Times New Roman"/>
              </a:rPr>
            </a:br>
            <a:br>
              <a:rPr lang="da-DK" sz="1600" b="1" dirty="0">
                <a:latin typeface="Verdana"/>
                <a:ea typeface="Verdana"/>
                <a:cs typeface="Times New Roman"/>
              </a:rPr>
            </a:br>
            <a:br>
              <a:rPr lang="da-DK" sz="1600" b="1" dirty="0">
                <a:latin typeface="Verdana"/>
                <a:ea typeface="Verdana"/>
                <a:cs typeface="Times New Roman"/>
              </a:rPr>
            </a:br>
            <a:r>
              <a:rPr lang="da-DK" sz="2000" b="1" dirty="0">
                <a:latin typeface="Verdana"/>
                <a:ea typeface="Verdana"/>
                <a:cs typeface="Times New Roman"/>
              </a:rPr>
              <a:t>Erfaringer fra Satspuljeprojekt</a:t>
            </a:r>
            <a:br>
              <a:rPr lang="da-DK" sz="1600" b="1" dirty="0">
                <a:latin typeface="Verdana"/>
                <a:ea typeface="Verdana"/>
                <a:cs typeface="Times New Roman"/>
              </a:rPr>
            </a:br>
            <a:br>
              <a:rPr lang="da-DK" sz="1600" b="1" dirty="0">
                <a:latin typeface="Verdana"/>
                <a:ea typeface="Verdana"/>
                <a:cs typeface="Times New Roman"/>
              </a:rPr>
            </a:br>
            <a:r>
              <a:rPr lang="da-DK" sz="1800" b="1" dirty="0">
                <a:latin typeface="Verdana"/>
                <a:ea typeface="Verdana"/>
                <a:cs typeface="Times New Roman"/>
              </a:rPr>
              <a:t>Den tværsektorielle indsats kan med fordel bygge på følgende elementer:</a:t>
            </a:r>
            <a:br>
              <a:rPr lang="da-DK" sz="1800" b="1" dirty="0">
                <a:latin typeface="Verdana"/>
                <a:ea typeface="Verdana"/>
                <a:cs typeface="Times New Roman"/>
              </a:rPr>
            </a:br>
            <a:br>
              <a:rPr lang="da-DK" sz="2000" b="1" dirty="0">
                <a:latin typeface="Verdana"/>
                <a:ea typeface="Verdana"/>
                <a:cs typeface="Times New Roman"/>
              </a:rPr>
            </a:br>
            <a:r>
              <a:rPr lang="da-DK" sz="2000" b="1" dirty="0">
                <a:latin typeface="Verdana"/>
                <a:ea typeface="Verdana"/>
                <a:cs typeface="Times New Roman"/>
                <a:sym typeface="Wingdings" panose="05000000000000000000" pitchFamily="2" charset="2"/>
              </a:rPr>
              <a:t> </a:t>
            </a:r>
            <a:r>
              <a:rPr lang="da-DK" sz="2000" dirty="0"/>
              <a:t>Borgeren mødes i en ligeværdig dialog, hvor der tages udgangspunkt i borgerens egne ønsker, og der afsættes tid til udvikling af en tillidsfuld relation</a:t>
            </a:r>
            <a:br>
              <a:rPr lang="da-DK" sz="2000" dirty="0"/>
            </a:br>
            <a:br>
              <a:rPr lang="da-DK" sz="2000" dirty="0"/>
            </a:br>
            <a:r>
              <a:rPr lang="da-DK" sz="2000" dirty="0">
                <a:sym typeface="Wingdings" panose="05000000000000000000" pitchFamily="2" charset="2"/>
              </a:rPr>
              <a:t> </a:t>
            </a:r>
            <a:r>
              <a:rPr lang="da-DK" sz="2000" dirty="0"/>
              <a:t>Der er regelmæssig og hyppig kontakt med borgeren og mellem relevante samarbejdspartnere.</a:t>
            </a:r>
            <a:br>
              <a:rPr lang="da-DK" sz="2000" dirty="0"/>
            </a:br>
            <a:br>
              <a:rPr lang="da-DK" sz="2000" dirty="0"/>
            </a:br>
            <a:r>
              <a:rPr lang="da-DK" sz="2000" dirty="0"/>
              <a:t> </a:t>
            </a:r>
            <a:r>
              <a:rPr lang="da-DK" sz="2000" dirty="0">
                <a:sym typeface="Wingdings" panose="05000000000000000000" pitchFamily="2" charset="2"/>
              </a:rPr>
              <a:t> </a:t>
            </a:r>
            <a:r>
              <a:rPr lang="da-DK" sz="2000" dirty="0"/>
              <a:t>Indsatsen tager udgangspunkt i en helhedsorienteret problemforståelse og i en samordning på tværs af de relevante aktører, der har adgang til løbende gensidig, tværsektoriel sparring. </a:t>
            </a:r>
            <a:br>
              <a:rPr lang="da-DK" sz="2000" dirty="0"/>
            </a:br>
            <a:br>
              <a:rPr lang="da-DK" sz="2000" dirty="0"/>
            </a:br>
            <a:r>
              <a:rPr lang="da-DK" sz="2000" dirty="0">
                <a:sym typeface="Wingdings" panose="05000000000000000000" pitchFamily="2" charset="2"/>
              </a:rPr>
              <a:t> </a:t>
            </a:r>
            <a:r>
              <a:rPr lang="da-DK" sz="2000" dirty="0"/>
              <a:t>Indsatsen baseres på såvel sundhedsfaglige som socialfaglige kompetencer samt kendskab til rammer, muligheder og begrænsninger i både kommune og psykiatri m.m. Suppleres gerne med peermedarbejdere.</a:t>
            </a:r>
            <a:br>
              <a:rPr lang="da-DK" sz="2000" dirty="0"/>
            </a:br>
            <a:br>
              <a:rPr lang="da-DK" sz="2000" dirty="0"/>
            </a:br>
            <a:r>
              <a:rPr lang="da-DK" sz="2000" dirty="0">
                <a:sym typeface="Wingdings" panose="05000000000000000000" pitchFamily="2" charset="2"/>
              </a:rPr>
              <a:t> </a:t>
            </a:r>
            <a:r>
              <a:rPr lang="da-DK" sz="2000" dirty="0"/>
              <a:t>Der er let adgang til kontakt med kontaktpersoner for både borgere og samarbejdspartnere.</a:t>
            </a: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br>
              <a:rPr lang="da-DK" sz="1800" dirty="0">
                <a:latin typeface="+mn-lt"/>
                <a:ea typeface="Verdana"/>
                <a:cs typeface="Times New Roman"/>
              </a:rPr>
            </a:b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br>
              <a:rPr lang="da-DK" sz="1800" i="1" dirty="0">
                <a:latin typeface="+mn-lt"/>
                <a:ea typeface="Verdana"/>
                <a:cs typeface="Times New Roman"/>
              </a:rPr>
            </a:br>
            <a:br>
              <a:rPr lang="da-DK" sz="1800" i="1" dirty="0">
                <a:latin typeface="+mn-lt"/>
                <a:ea typeface="Verdana"/>
                <a:cs typeface="Times New Roman"/>
              </a:rPr>
            </a:br>
            <a:br>
              <a:rPr lang="da-DK" sz="1800" dirty="0">
                <a:latin typeface="+mn-lt"/>
                <a:ea typeface="Verdana"/>
                <a:cs typeface="Times New Roman"/>
              </a:rPr>
            </a:b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r>
              <a:rPr lang="da-DK" sz="1800" b="1" dirty="0">
                <a:latin typeface="+mn-lt"/>
                <a:ea typeface="Verdana"/>
                <a:cs typeface="Times New Roman"/>
              </a:rPr>
              <a:t> </a:t>
            </a:r>
            <a:br>
              <a:rPr lang="da-DK" sz="1800" dirty="0">
                <a:effectLst/>
                <a:latin typeface="+mn-lt"/>
                <a:ea typeface="Verdana"/>
                <a:cs typeface="Times New Roman"/>
              </a:rPr>
            </a:br>
            <a:endParaRPr lang="da-DK" sz="1800" dirty="0">
              <a:latin typeface="+mn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D2BB58D-02B1-412F-B7D2-B03E995E2C32}"/>
              </a:ext>
            </a:extLst>
          </p:cNvPr>
          <p:cNvSpPr/>
          <p:nvPr/>
        </p:nvSpPr>
        <p:spPr>
          <a:xfrm>
            <a:off x="1780436" y="622268"/>
            <a:ext cx="88174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1" i="0" u="none" strike="noStrike" kern="1200" cap="none" spc="0" normalizeH="0" baseline="0" noProof="0" dirty="0">
                <a:ln>
                  <a:noFill/>
                </a:ln>
                <a:solidFill>
                  <a:srgbClr val="92D2CC"/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  <a:cs typeface="Verdana" panose="020B0604030504040204" pitchFamily="34" charset="0"/>
              </a:rPr>
              <a:t>Det tværsektorielle perspektiv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C5484C9-43C1-4869-B0DF-FC5D4112B4B7}"/>
              </a:ext>
            </a:extLst>
          </p:cNvPr>
          <p:cNvSpPr/>
          <p:nvPr/>
        </p:nvSpPr>
        <p:spPr>
          <a:xfrm>
            <a:off x="2665620" y="2515091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dsholder til diasnummer 7">
            <a:extLst>
              <a:ext uri="{FF2B5EF4-FFF2-40B4-BE49-F238E27FC236}">
                <a16:creationId xmlns:a16="http://schemas.microsoft.com/office/drawing/2014/main" id="{D58A0B78-E5C7-4169-B1AB-B70E58883B88}"/>
              </a:ext>
            </a:extLst>
          </p:cNvPr>
          <p:cNvSpPr txBox="1">
            <a:spLocks/>
          </p:cNvSpPr>
          <p:nvPr/>
        </p:nvSpPr>
        <p:spPr>
          <a:xfrm>
            <a:off x="1838036" y="563419"/>
            <a:ext cx="0" cy="0"/>
          </a:xfr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37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B807D5-FE6D-43B5-94F1-DB72F23A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630" y="804422"/>
            <a:ext cx="8758989" cy="526094"/>
          </a:xfrm>
        </p:spPr>
        <p:txBody>
          <a:bodyPr>
            <a:normAutofit fontScale="90000"/>
          </a:bodyPr>
          <a:lstStyle/>
          <a:p>
            <a:br>
              <a:rPr lang="da-DK" sz="4400" b="1" dirty="0">
                <a:solidFill>
                  <a:srgbClr val="92D2C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4400" b="1" dirty="0">
                <a:solidFill>
                  <a:srgbClr val="92D2C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Det tværsektorielle perspektiv</a:t>
            </a:r>
            <a:br>
              <a:rPr lang="da-DK" sz="4400" b="1" dirty="0">
                <a:solidFill>
                  <a:srgbClr val="92D2C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7C8A28B-DA6A-4D38-96E5-143040B6AB2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86629" y="1503123"/>
            <a:ext cx="9849634" cy="4550455"/>
          </a:xfrm>
        </p:spPr>
        <p:txBody>
          <a:bodyPr/>
          <a:lstStyle/>
          <a:p>
            <a:pPr marL="0" indent="0">
              <a:buNone/>
            </a:pPr>
            <a:endParaRPr lang="da-DK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a-DK" sz="1800" b="1" dirty="0">
                <a:latin typeface="Verdana" panose="020B0604030504040204" pitchFamily="34" charset="0"/>
                <a:ea typeface="Verdana" panose="020B0604030504040204" pitchFamily="34" charset="0"/>
              </a:rPr>
              <a:t>Gode erfaringer: </a:t>
            </a:r>
          </a:p>
          <a:p>
            <a:r>
              <a:rPr lang="da-DK" sz="2000" dirty="0"/>
              <a:t>Netop at bygge videre på erfaringer fra tidligere projekt også med formål at nedbringe tvang – giver fundament og forspring</a:t>
            </a:r>
          </a:p>
          <a:p>
            <a:r>
              <a:rPr lang="da-DK" sz="2000" dirty="0"/>
              <a:t>Det tværsektorielle samarbejde er formaliseret i Patientens Team og er kendt for de fleste</a:t>
            </a:r>
          </a:p>
          <a:p>
            <a:r>
              <a:rPr lang="da-DK" sz="2000" dirty="0"/>
              <a:t> Rollefordeling er klar – hvem der har teten ift. netværksmøder og udskrivningsaftaler/koordinationsplaner</a:t>
            </a:r>
          </a:p>
          <a:p>
            <a:r>
              <a:rPr lang="da-DK" sz="2000" dirty="0"/>
              <a:t>Vi ved, at det tager tid. (Satspuljeprojektet varede 3 år og det blev af de involverede parter vurderet for kort tid til at skabe forandring)</a:t>
            </a:r>
          </a:p>
        </p:txBody>
      </p:sp>
    </p:spTree>
    <p:extLst>
      <p:ext uri="{BB962C8B-B14F-4D97-AF65-F5344CB8AC3E}">
        <p14:creationId xmlns:p14="http://schemas.microsoft.com/office/powerpoint/2010/main" val="459408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B807D5-FE6D-43B5-94F1-DB72F23A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630" y="804422"/>
            <a:ext cx="8758989" cy="526094"/>
          </a:xfrm>
        </p:spPr>
        <p:txBody>
          <a:bodyPr>
            <a:normAutofit fontScale="90000"/>
          </a:bodyPr>
          <a:lstStyle/>
          <a:p>
            <a:br>
              <a:rPr lang="da-DK" sz="4400" b="1" dirty="0">
                <a:solidFill>
                  <a:srgbClr val="92D2C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4400" b="1" dirty="0">
                <a:solidFill>
                  <a:srgbClr val="92D2C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Det tværsektorielle perspektiv</a:t>
            </a:r>
            <a:br>
              <a:rPr lang="da-DK" sz="4400" b="1" dirty="0">
                <a:solidFill>
                  <a:srgbClr val="92D2C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7C8A28B-DA6A-4D38-96E5-143040B6AB2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86629" y="1503123"/>
            <a:ext cx="8758989" cy="5098093"/>
          </a:xfrm>
        </p:spPr>
        <p:txBody>
          <a:bodyPr/>
          <a:lstStyle/>
          <a:p>
            <a:pPr marL="0" indent="0">
              <a:buNone/>
            </a:pPr>
            <a:r>
              <a:rPr lang="da-DK" sz="1800" b="1" dirty="0">
                <a:latin typeface="Verdana" panose="020B0604030504040204" pitchFamily="34" charset="0"/>
                <a:ea typeface="Verdana" panose="020B0604030504040204" pitchFamily="34" charset="0"/>
              </a:rPr>
              <a:t>Udfordringer og bump på vejen:</a:t>
            </a:r>
          </a:p>
          <a:p>
            <a:r>
              <a:rPr lang="da-DK" sz="2000" dirty="0"/>
              <a:t>LKT Tvang havde fra start (i projektbeskrivelsen) et meget ”regionalt” afsæt; forståelsesramme, teoretisk ramme og metoder m.m.</a:t>
            </a:r>
          </a:p>
          <a:p>
            <a:r>
              <a:rPr lang="da-DK" sz="2000" dirty="0"/>
              <a:t>Skæv opstart; Der gik tid før de relevante kommunale parter blev fundet og kunne indgå i projektet</a:t>
            </a:r>
          </a:p>
          <a:p>
            <a:r>
              <a:rPr lang="da-DK" sz="2000" dirty="0"/>
              <a:t>Udfordringer mellem hensigt i projektbeskrivelse og forankring i praksis – ift. hvad der giver mening</a:t>
            </a:r>
          </a:p>
          <a:p>
            <a:r>
              <a:rPr lang="da-DK" sz="2000" dirty="0"/>
              <a:t>Uhensigtsmæssigt at metoder er defineret på forhånd. Det understøtter ikke ejerskab og mening for parterne i det tværsektorielle forbedringsteam</a:t>
            </a:r>
          </a:p>
          <a:p>
            <a:r>
              <a:rPr lang="da-DK" sz="2000" dirty="0"/>
              <a:t>Forankring, implementering, spredning, mening og ejerskab i så store organisationer og på tværs af faggrupper, afsnit, kommunale afdelinger er svær</a:t>
            </a:r>
          </a:p>
          <a:p>
            <a:r>
              <a:rPr lang="da-DK" sz="2000" dirty="0">
                <a:sym typeface="Wingdings" panose="05000000000000000000" pitchFamily="2" charset="2"/>
              </a:rPr>
              <a:t> Behov for fælles kompetenceudvikling ift. fælles sprog, fælles tilgang m.m.</a:t>
            </a:r>
          </a:p>
          <a:p>
            <a:r>
              <a:rPr lang="da-DK" sz="2000" dirty="0">
                <a:sym typeface="Wingdings" panose="05000000000000000000" pitchFamily="2" charset="2"/>
              </a:rPr>
              <a:t>Fælles beslutningstagen….. </a:t>
            </a:r>
            <a:r>
              <a:rPr lang="da-DK" sz="2000" dirty="0" err="1">
                <a:sym typeface="Wingdings" panose="05000000000000000000" pitchFamily="2" charset="2"/>
              </a:rPr>
              <a:t>Tjaa</a:t>
            </a:r>
            <a:r>
              <a:rPr lang="da-DK" sz="2000" dirty="0">
                <a:sym typeface="Wingdings" panose="05000000000000000000" pitchFamily="2" charset="2"/>
              </a:rPr>
              <a:t>. Se bombe ovenfor</a:t>
            </a:r>
          </a:p>
          <a:p>
            <a:pPr marL="0" indent="0">
              <a:buNone/>
            </a:pPr>
            <a:endParaRPr lang="da-DK" sz="2000" dirty="0"/>
          </a:p>
          <a:p>
            <a:endParaRPr lang="da-DK" sz="2000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33604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3700168" y="4421763"/>
            <a:ext cx="8054145" cy="89554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a-DK" dirty="0"/>
              <a:t>Samarbejdet mellem botilbud Hertughaven, Sønderborg Kommune &amp; Psykiatrisk Afdeling Aabenraa, Region Syddanmark om nedbringelse af tvang</a:t>
            </a:r>
          </a:p>
          <a:p>
            <a:pPr algn="ctr"/>
            <a:r>
              <a:rPr lang="da-DK" sz="1400" dirty="0"/>
              <a:t>Status 15. januar 2023</a:t>
            </a:r>
          </a:p>
        </p:txBody>
      </p:sp>
      <p:sp>
        <p:nvSpPr>
          <p:cNvPr id="41" name="Titel 40"/>
          <p:cNvSpPr>
            <a:spLocks noGrp="1"/>
          </p:cNvSpPr>
          <p:nvPr>
            <p:ph type="title"/>
          </p:nvPr>
        </p:nvSpPr>
        <p:spPr>
          <a:xfrm>
            <a:off x="3118606" y="3540299"/>
            <a:ext cx="9535886" cy="817296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LKT Tværsektorielle perspektiver</a:t>
            </a:r>
          </a:p>
        </p:txBody>
      </p:sp>
      <p:pic>
        <p:nvPicPr>
          <p:cNvPr id="4" name="Picture 2" descr="Kvalitetsteams - LKT: Tvang i psykiatri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815" y="5261709"/>
            <a:ext cx="1835916" cy="88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pe 2"/>
          <p:cNvGrpSpPr/>
          <p:nvPr/>
        </p:nvGrpSpPr>
        <p:grpSpPr>
          <a:xfrm>
            <a:off x="9260565" y="316371"/>
            <a:ext cx="2493748" cy="2340325"/>
            <a:chOff x="9310328" y="316371"/>
            <a:chExt cx="2493748" cy="2340325"/>
          </a:xfrm>
        </p:grpSpPr>
        <p:pic>
          <p:nvPicPr>
            <p:cNvPr id="5" name="Picture 2" descr="Hertughav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0328" y="316371"/>
              <a:ext cx="2493748" cy="1369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ladsholder til billede 4" descr="Borger | Sønderborg Kommune og 1 side mere - Arbejde - Microsoft​ Edg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310328" y="1289691"/>
              <a:ext cx="2493748" cy="1367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82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ærings- og kvali teams SKABELON" id="{C9214A87-3F24-4C0E-BED6-80E806306E64}" vid="{ABBC808D-BEFD-435E-B93A-477588452F24}"/>
    </a:ext>
  </a:extLst>
</a:theme>
</file>

<file path=ppt/theme/theme2.xml><?xml version="1.0" encoding="utf-8"?>
<a:theme xmlns:a="http://schemas.openxmlformats.org/drawingml/2006/main" name="Forside Dansk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_PIRS [Skrivebeskyttet]" id="{9C0E635C-38E0-4660-B1B5-815C7F048689}" vid="{D7002EE3-82D5-4237-8909-08F981CFDA5F}"/>
    </a:ext>
  </a:extLst>
</a:theme>
</file>

<file path=ppt/theme/theme3.xml><?xml version="1.0" encoding="utf-8"?>
<a:theme xmlns:a="http://schemas.openxmlformats.org/drawingml/2006/main" name="Tekstside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_PIRS [Skrivebeskyttet]" id="{9C0E635C-38E0-4660-B1B5-815C7F048689}" vid="{E7AED93C-FE2C-48BC-9FEC-F3F012958853}"/>
    </a:ext>
  </a:extLst>
</a:theme>
</file>

<file path=ppt/theme/theme4.xml><?xml version="1.0" encoding="utf-8"?>
<a:theme xmlns:a="http://schemas.openxmlformats.org/drawingml/2006/main" name="Billede rundt tom 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_PIRS [Skrivebeskyttet]" id="{9C0E635C-38E0-4660-B1B5-815C7F048689}" vid="{B56786E5-1B81-4B24-8B3D-A8E1825DA674}"/>
    </a:ext>
  </a:extLst>
</a:theme>
</file>

<file path=ppt/theme/theme5.xml><?xml version="1.0" encoding="utf-8"?>
<a:theme xmlns:a="http://schemas.openxmlformats.org/drawingml/2006/main" name="Billede firkantet tom 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_PIRS [Skrivebeskyttet]" id="{9C0E635C-38E0-4660-B1B5-815C7F048689}" vid="{715D4ADC-9954-4534-922B-69D78F6B5719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939CED9167F542B6AF85183D267D39" ma:contentTypeVersion="0" ma:contentTypeDescription="Opret et nyt dokument." ma:contentTypeScope="" ma:versionID="a3ae112f86cfa70e401498eb1a05898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5f0ad968dfcf4f7054d9d3455de49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C629D1-9DC1-4928-AFC8-F821E917BA8E}"/>
</file>

<file path=customXml/itemProps2.xml><?xml version="1.0" encoding="utf-8"?>
<ds:datastoreItem xmlns:ds="http://schemas.openxmlformats.org/officeDocument/2006/customXml" ds:itemID="{E1B1A0FD-263E-4F8A-94BF-7E637175B0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94F4AA-426E-481F-B62E-7A95A275015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dcf35b4-c20c-40b1-8b65-3d85a5d61287"/>
    <ds:schemaRef ds:uri="http://purl.org/dc/elements/1.1/"/>
    <ds:schemaRef ds:uri="http://schemas.microsoft.com/office/2006/metadata/properties"/>
    <ds:schemaRef ds:uri="http://schemas.microsoft.com/office/infopath/2007/PartnerControls"/>
    <ds:schemaRef ds:uri="e9f474ec-f3cb-459f-b460-0fd04f4391b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Lærings- og kvali teams SKABELON§</Template>
  <TotalTime>125</TotalTime>
  <Words>1285</Words>
  <Application>Microsoft Office PowerPoint</Application>
  <PresentationFormat>Widescreen</PresentationFormat>
  <Paragraphs>189</Paragraphs>
  <Slides>21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5</vt:i4>
      </vt:variant>
      <vt:variant>
        <vt:lpstr>Slidetitler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Verdana</vt:lpstr>
      <vt:lpstr>Wingdings</vt:lpstr>
      <vt:lpstr>Office-tema</vt:lpstr>
      <vt:lpstr>Forside Dansk</vt:lpstr>
      <vt:lpstr>Tekstside</vt:lpstr>
      <vt:lpstr>Billede rundt tom </vt:lpstr>
      <vt:lpstr>Billede firkantet tom </vt:lpstr>
      <vt:lpstr>Webinar 18. januar 2023 - 13.00-14.30  Det tværsektorielle perspektiv  </vt:lpstr>
      <vt:lpstr> 13.10 Erfaringsudvekslinger  – de forskellige teams har mulighed for at byde ind   Børne- og ungesporet - Sjælland                       </vt:lpstr>
      <vt:lpstr>PowerPoint-præsentation</vt:lpstr>
      <vt:lpstr>Udgangspunktet for det tværsektorielle samarbejde i LKT Tvang i Region Nordjylland:  LKT Tvang – Voksen tager udgangspunkt i en formaliseret og standardiseret samarbejdsmodel  Patientens Team   Bygger på erfaringer fra Satspuljeprojekt: - En målrettet, koordineret indsats og tæt samarbejde mellem psykiatri og kommune virker  - Implementering i de eksisterende organisatoriske rammer  </vt:lpstr>
      <vt:lpstr>Det tværsektorielle perspektiv</vt:lpstr>
      <vt:lpstr>              Erfaringer fra Satspuljeprojekt  Den tværsektorielle indsats kan med fordel bygge på følgende elementer:   Borgeren mødes i en ligeværdig dialog, hvor der tages udgangspunkt i borgerens egne ønsker, og der afsættes tid til udvikling af en tillidsfuld relation   Der er regelmæssig og hyppig kontakt med borgeren og mellem relevante samarbejdspartnere.    Indsatsen tager udgangspunkt i en helhedsorienteret problemforståelse og i en samordning på tværs af de relevante aktører, der har adgang til løbende gensidig, tværsektoriel sparring.    Indsatsen baseres på såvel sundhedsfaglige som socialfaglige kompetencer samt kendskab til rammer, muligheder og begrænsninger i både kommune og psykiatri m.m. Suppleres gerne med peermedarbejdere.   Der er let adgang til kontakt med kontaktpersoner for både borgere og samarbejdspartnere.              </vt:lpstr>
      <vt:lpstr> Det tværsektorielle perspektiv </vt:lpstr>
      <vt:lpstr> Det tværsektorielle perspektiv </vt:lpstr>
      <vt:lpstr>LKT Tværsektorielle perspektiver</vt:lpstr>
      <vt:lpstr>Samarbejde &amp; Koordinering på tværs </vt:lpstr>
      <vt:lpstr>PowerPoint-præsentation</vt:lpstr>
      <vt:lpstr>Netværksmøder</vt:lpstr>
      <vt:lpstr>Blitzanalyser</vt:lpstr>
      <vt:lpstr>LKT Forbedringsteamet</vt:lpstr>
      <vt:lpstr>PDSA forbedringsindsatser: </vt:lpstr>
      <vt:lpstr>Resultater </vt:lpstr>
      <vt:lpstr>Data for effekt af den samlede indsats</vt:lpstr>
      <vt:lpstr>PowerPoint-præsentation</vt:lpstr>
      <vt:lpstr>Hvad så nu?</vt:lpstr>
      <vt:lpstr>Andet, der er interessant at drøfte med hinanden?</vt:lpstr>
      <vt:lpstr>                           </vt:lpstr>
    </vt:vector>
  </TitlesOfParts>
  <Company>Danske Regioner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Maria Möger</dc:creator>
  <cp:lastModifiedBy>Lærke Baltzer Pedersen</cp:lastModifiedBy>
  <cp:revision>33</cp:revision>
  <cp:lastPrinted>2022-04-27T10:09:52Z</cp:lastPrinted>
  <dcterms:created xsi:type="dcterms:W3CDTF">2017-10-13T09:25:08Z</dcterms:created>
  <dcterms:modified xsi:type="dcterms:W3CDTF">2026-05-28T12:20:22Z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InfoFinished">
    <vt:lpwstr>True</vt:lpwstr>
  </property>
  <property fmtid="{D5CDD505-2E9C-101B-9397-08002B2CF9AE}" pid="3" name="ContentTypeId">
    <vt:lpwstr>0x010100DE939CED9167F542B6AF85183D267D39</vt:lpwstr>
  </property>
  <property fmtid="{D5CDD505-2E9C-101B-9397-08002B2CF9AE}" pid="4" name="Order">
    <vt:r8>37494100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</Properties>
</file>