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320" r:id="rId5"/>
    <p:sldId id="365" r:id="rId6"/>
    <p:sldId id="326" r:id="rId7"/>
    <p:sldId id="327" r:id="rId8"/>
    <p:sldId id="328" r:id="rId9"/>
    <p:sldId id="366" r:id="rId10"/>
    <p:sldId id="340" r:id="rId11"/>
    <p:sldId id="341" r:id="rId12"/>
    <p:sldId id="342" r:id="rId13"/>
    <p:sldId id="367" r:id="rId14"/>
    <p:sldId id="346" r:id="rId15"/>
    <p:sldId id="347" r:id="rId16"/>
    <p:sldId id="368" r:id="rId17"/>
    <p:sldId id="353" r:id="rId18"/>
    <p:sldId id="354" r:id="rId19"/>
    <p:sldId id="355" r:id="rId20"/>
    <p:sldId id="356" r:id="rId21"/>
    <p:sldId id="357" r:id="rId22"/>
    <p:sldId id="358" r:id="rId23"/>
    <p:sldId id="359" r:id="rId24"/>
    <p:sldId id="376" r:id="rId25"/>
    <p:sldId id="369" r:id="rId26"/>
    <p:sldId id="360" r:id="rId27"/>
    <p:sldId id="361" r:id="rId28"/>
    <p:sldId id="362" r:id="rId29"/>
    <p:sldId id="370" r:id="rId30"/>
    <p:sldId id="329" r:id="rId31"/>
    <p:sldId id="323" r:id="rId32"/>
    <p:sldId id="330" r:id="rId33"/>
    <p:sldId id="371" r:id="rId34"/>
    <p:sldId id="343" r:id="rId35"/>
    <p:sldId id="344" r:id="rId36"/>
    <p:sldId id="345" r:id="rId37"/>
    <p:sldId id="372" r:id="rId38"/>
    <p:sldId id="348" r:id="rId39"/>
    <p:sldId id="349" r:id="rId40"/>
    <p:sldId id="350" r:id="rId41"/>
    <p:sldId id="351" r:id="rId42"/>
    <p:sldId id="363" r:id="rId43"/>
    <p:sldId id="378" r:id="rId44"/>
    <p:sldId id="379" r:id="rId45"/>
    <p:sldId id="380" r:id="rId46"/>
    <p:sldId id="381" r:id="rId47"/>
    <p:sldId id="373" r:id="rId48"/>
    <p:sldId id="334" r:id="rId49"/>
    <p:sldId id="335" r:id="rId50"/>
    <p:sldId id="336" r:id="rId51"/>
    <p:sldId id="337" r:id="rId52"/>
    <p:sldId id="338" r:id="rId53"/>
    <p:sldId id="339" r:id="rId54"/>
    <p:sldId id="374" r:id="rId55"/>
    <p:sldId id="264" r:id="rId56"/>
    <p:sldId id="315" r:id="rId57"/>
    <p:sldId id="324" r:id="rId58"/>
    <p:sldId id="322" r:id="rId59"/>
    <p:sldId id="325" r:id="rId6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la Hilden" initials="UH" lastIdx="1" clrIdx="0">
    <p:extLst>
      <p:ext uri="{19B8F6BF-5375-455C-9EA6-DF929625EA0E}">
        <p15:presenceInfo xmlns:p15="http://schemas.microsoft.com/office/powerpoint/2012/main" userId="S-1-5-21-87887501-219685469-1135226976-3574" providerId="AD"/>
      </p:ext>
    </p:extLst>
  </p:cmAuthor>
  <p:cmAuthor id="2" name="Josefine Kirstine Schouv Jakobsen" initials="JKSJ" lastIdx="5" clrIdx="1">
    <p:extLst>
      <p:ext uri="{19B8F6BF-5375-455C-9EA6-DF929625EA0E}">
        <p15:presenceInfo xmlns:p15="http://schemas.microsoft.com/office/powerpoint/2012/main" userId="Josefine Kirstine Schouv Jakobsen" providerId="None"/>
      </p:ext>
    </p:extLst>
  </p:cmAuthor>
  <p:cmAuthor id="3" name="Mona Hesselberg Werdermann" initials="MHW" lastIdx="5" clrIdx="2">
    <p:extLst>
      <p:ext uri="{19B8F6BF-5375-455C-9EA6-DF929625EA0E}">
        <p15:presenceInfo xmlns:p15="http://schemas.microsoft.com/office/powerpoint/2012/main" userId="Mona Hesselberg Werde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49A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7C22D-EB99-4C66-B5F1-D056CBA60CFD}" v="1" dt="2022-10-25T11:29:24.08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0-20T08:37:42.572" idx="4">
    <p:pos x="4988" y="2152"/>
    <p:text>Igen - hvilke erfaringer taler vi specifikt om?</p:text>
    <p:extLst>
      <p:ext uri="{C676402C-5697-4E1C-873F-D02D1690AC5C}">
        <p15:threadingInfo xmlns:p15="http://schemas.microsoft.com/office/powerpoint/2012/main" timeZoneBias="-120"/>
      </p:ext>
    </p:extLst>
  </p:cm>
  <p:cm authorId="3" dt="2022-10-23T13:23:08.856" idx="4">
    <p:pos x="4988" y="2248"/>
    <p:text>1. Mapping af eksisternde planer på tværs af sektorer (hvad bruges de til, hvor er de unge inddraget , hvor mange er der og hvor i forløbet "falder de" + 2. Journalaudit, som belyser problematikker + mønstre i patientforløbet (hvad skal den plan vi laver i særlig grad tage højde for) + 3. interview med de unge (hvilke planer er vigtige for jer, hvad er særlig vigtig viden for jer + de fagprofessionelle?)</p:text>
    <p:extLst>
      <p:ext uri="{C676402C-5697-4E1C-873F-D02D1690AC5C}">
        <p15:threadingInfo xmlns:p15="http://schemas.microsoft.com/office/powerpoint/2012/main" timeZoneBias="-120">
          <p15:parentCm authorId="2" idx="4"/>
        </p15:threadingInfo>
      </p:ext>
    </p:extLst>
  </p:cm>
  <p:cm authorId="2" dt="2022-10-20T08:38:24.423" idx="5">
    <p:pos x="5089" y="3367"/>
    <p:text>Det synes jeg ikke vi har talt så meget om - hvordan skal det forstås og vil der så være noget tilsvarende den skal kunne konverteres til p åbosted og i kommune?</p:text>
    <p:extLst>
      <p:ext uri="{C676402C-5697-4E1C-873F-D02D1690AC5C}">
        <p15:threadingInfo xmlns:p15="http://schemas.microsoft.com/office/powerpoint/2012/main" timeZoneBias="-120"/>
      </p:ext>
    </p:extLst>
  </p:cm>
  <p:cm authorId="3" dt="2022-10-23T13:25:14.216" idx="5">
    <p:pos x="5089" y="3463"/>
    <p:text>Det er en del af projektet at trygheds- og forebyggelsesplanen skal konverteres til udskrivelses- og koordinationsplaner når den unge overgår til VO psykiatrien fra BUA. Derfor er der igangsat forbedringsarbejde mellem BUA og VO psykiatri, mhp. først at fastlægge en fast procedure for hvordan skal transitionen være, dernøst skal vi finde ud af hvordan vi oversætter tryghedsplan til ovennævnte.</p:text>
    <p:extLst>
      <p:ext uri="{C676402C-5697-4E1C-873F-D02D1690AC5C}">
        <p15:threadingInfo xmlns:p15="http://schemas.microsoft.com/office/powerpoint/2012/main" timeZoneBias="-120">
          <p15:parentCm authorId="2"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A163F4-6A8D-4226-8799-D1E56623182E}" type="datetimeFigureOut">
              <a:rPr lang="da-DK" smtClean="0"/>
              <a:t>28-05-2026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CF70D5C-CD3B-4B3C-B057-9AF7E05A6DF8}" type="slidenum">
              <a:rPr lang="da-DK" smtClean="0"/>
              <a:t>‹nr.›</a:t>
            </a:fld>
            <a:endParaRPr lang="da-DK"/>
          </a:p>
        </p:txBody>
      </p:sp>
    </p:spTree>
    <p:extLst>
      <p:ext uri="{BB962C8B-B14F-4D97-AF65-F5344CB8AC3E}">
        <p14:creationId xmlns:p14="http://schemas.microsoft.com/office/powerpoint/2010/main" val="32351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1</a:t>
            </a:fld>
            <a:endParaRPr lang="da-DK"/>
          </a:p>
        </p:txBody>
      </p:sp>
    </p:spTree>
    <p:extLst>
      <p:ext uri="{BB962C8B-B14F-4D97-AF65-F5344CB8AC3E}">
        <p14:creationId xmlns:p14="http://schemas.microsoft.com/office/powerpoint/2010/main" val="76726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83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09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21</a:t>
            </a:fld>
            <a:endParaRPr lang="da-DK"/>
          </a:p>
        </p:txBody>
      </p:sp>
    </p:spTree>
    <p:extLst>
      <p:ext uri="{BB962C8B-B14F-4D97-AF65-F5344CB8AC3E}">
        <p14:creationId xmlns:p14="http://schemas.microsoft.com/office/powerpoint/2010/main" val="1615265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76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228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27</a:t>
            </a:fld>
            <a:endParaRPr lang="da-DK"/>
          </a:p>
        </p:txBody>
      </p:sp>
    </p:spTree>
    <p:extLst>
      <p:ext uri="{BB962C8B-B14F-4D97-AF65-F5344CB8AC3E}">
        <p14:creationId xmlns:p14="http://schemas.microsoft.com/office/powerpoint/2010/main" val="1320682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28</a:t>
            </a:fld>
            <a:endParaRPr lang="da-DK"/>
          </a:p>
        </p:txBody>
      </p:sp>
    </p:spTree>
    <p:extLst>
      <p:ext uri="{BB962C8B-B14F-4D97-AF65-F5344CB8AC3E}">
        <p14:creationId xmlns:p14="http://schemas.microsoft.com/office/powerpoint/2010/main" val="3363886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29</a:t>
            </a:fld>
            <a:endParaRPr lang="da-DK"/>
          </a:p>
        </p:txBody>
      </p:sp>
    </p:spTree>
    <p:extLst>
      <p:ext uri="{BB962C8B-B14F-4D97-AF65-F5344CB8AC3E}">
        <p14:creationId xmlns:p14="http://schemas.microsoft.com/office/powerpoint/2010/main" val="40212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3</a:t>
            </a:fld>
            <a:endParaRPr lang="da-DK"/>
          </a:p>
        </p:txBody>
      </p:sp>
    </p:spTree>
    <p:extLst>
      <p:ext uri="{BB962C8B-B14F-4D97-AF65-F5344CB8AC3E}">
        <p14:creationId xmlns:p14="http://schemas.microsoft.com/office/powerpoint/2010/main" val="639542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652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03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39</a:t>
            </a:fld>
            <a:endParaRPr lang="da-DK"/>
          </a:p>
        </p:txBody>
      </p:sp>
    </p:spTree>
    <p:extLst>
      <p:ext uri="{BB962C8B-B14F-4D97-AF65-F5344CB8AC3E}">
        <p14:creationId xmlns:p14="http://schemas.microsoft.com/office/powerpoint/2010/main" val="420586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4</a:t>
            </a:fld>
            <a:endParaRPr lang="da-DK"/>
          </a:p>
        </p:txBody>
      </p:sp>
    </p:spTree>
    <p:extLst>
      <p:ext uri="{BB962C8B-B14F-4D97-AF65-F5344CB8AC3E}">
        <p14:creationId xmlns:p14="http://schemas.microsoft.com/office/powerpoint/2010/main" val="1346829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597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773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145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228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25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a:t>
            </a:fld>
            <a:endParaRPr lang="da-DK"/>
          </a:p>
        </p:txBody>
      </p:sp>
    </p:spTree>
    <p:extLst>
      <p:ext uri="{BB962C8B-B14F-4D97-AF65-F5344CB8AC3E}">
        <p14:creationId xmlns:p14="http://schemas.microsoft.com/office/powerpoint/2010/main" val="2287800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053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52</a:t>
            </a:fld>
            <a:endParaRPr lang="da-DK"/>
          </a:p>
        </p:txBody>
      </p:sp>
    </p:spTree>
    <p:extLst>
      <p:ext uri="{BB962C8B-B14F-4D97-AF65-F5344CB8AC3E}">
        <p14:creationId xmlns:p14="http://schemas.microsoft.com/office/powerpoint/2010/main" val="639542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53</a:t>
            </a:fld>
            <a:endParaRPr lang="da-DK"/>
          </a:p>
        </p:txBody>
      </p:sp>
    </p:spTree>
    <p:extLst>
      <p:ext uri="{BB962C8B-B14F-4D97-AF65-F5344CB8AC3E}">
        <p14:creationId xmlns:p14="http://schemas.microsoft.com/office/powerpoint/2010/main" val="1346829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54</a:t>
            </a:fld>
            <a:endParaRPr lang="da-DK"/>
          </a:p>
        </p:txBody>
      </p:sp>
    </p:spTree>
    <p:extLst>
      <p:ext uri="{BB962C8B-B14F-4D97-AF65-F5344CB8AC3E}">
        <p14:creationId xmlns:p14="http://schemas.microsoft.com/office/powerpoint/2010/main" val="2287800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55</a:t>
            </a:fld>
            <a:endParaRPr lang="da-DK"/>
          </a:p>
        </p:txBody>
      </p:sp>
    </p:spTree>
    <p:extLst>
      <p:ext uri="{BB962C8B-B14F-4D97-AF65-F5344CB8AC3E}">
        <p14:creationId xmlns:p14="http://schemas.microsoft.com/office/powerpoint/2010/main" val="1320682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CF70D5C-CD3B-4B3C-B057-9AF7E05A6DF8}" type="slidenum">
              <a:rPr lang="da-DK" smtClean="0"/>
              <a:t>56</a:t>
            </a:fld>
            <a:endParaRPr lang="da-DK"/>
          </a:p>
        </p:txBody>
      </p:sp>
    </p:spTree>
    <p:extLst>
      <p:ext uri="{BB962C8B-B14F-4D97-AF65-F5344CB8AC3E}">
        <p14:creationId xmlns:p14="http://schemas.microsoft.com/office/powerpoint/2010/main" val="402128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84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5D216F6A-3A86-429A-BC91-0D7B43D42AB3}" type="datetimeFigureOut">
              <a:rPr lang="da-DK" smtClean="0"/>
              <a:t>28-05-2026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385227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D216F6A-3A86-429A-BC91-0D7B43D42AB3}" type="datetimeFigureOut">
              <a:rPr lang="da-DK" smtClean="0"/>
              <a:t>28-05-2026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18726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D216F6A-3A86-429A-BC91-0D7B43D42AB3}" type="datetimeFigureOut">
              <a:rPr lang="da-DK" smtClean="0"/>
              <a:t>28-05-2026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13393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58CA10-6B71-4C82-BC4D-A08F15C9AE4A}" type="datetimeFigureOut">
              <a:rPr lang="da-DK" smtClean="0"/>
              <a:t>28-05-2026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9683CA7-46D7-4AF8-BA86-56082A7B3023}" type="slidenum">
              <a:rPr lang="da-DK" smtClean="0"/>
              <a:t>‹nr.›</a:t>
            </a:fld>
            <a:endParaRPr lang="da-DK"/>
          </a:p>
        </p:txBody>
      </p:sp>
    </p:spTree>
    <p:extLst>
      <p:ext uri="{BB962C8B-B14F-4D97-AF65-F5344CB8AC3E}">
        <p14:creationId xmlns:p14="http://schemas.microsoft.com/office/powerpoint/2010/main" val="23459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4F7F0A4-CFF5-442D-BDB0-21C5CC1A8225}"/>
              </a:ext>
            </a:extLst>
          </p:cNvPr>
          <p:cNvSpPr/>
          <p:nvPr userDrawn="1"/>
        </p:nvSpPr>
        <p:spPr>
          <a:xfrm>
            <a:off x="10482349" y="216131"/>
            <a:ext cx="1323490" cy="1388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1524000" y="1343694"/>
            <a:ext cx="8758989" cy="1325563"/>
          </a:xfrm>
        </p:spPr>
        <p:txBody>
          <a:bodyPr/>
          <a:lstStyle>
            <a:lvl1pPr>
              <a:defRPr>
                <a:latin typeface="Calibri" panose="020F0502020204030204" pitchFamily="34" charset="0"/>
              </a:defRPr>
            </a:lvl1pPr>
          </a:lstStyle>
          <a:p>
            <a:r>
              <a:rPr lang="da-DK"/>
              <a:t>Overskrift</a:t>
            </a:r>
          </a:p>
        </p:txBody>
      </p:sp>
      <p:sp>
        <p:nvSpPr>
          <p:cNvPr id="7" name="Pladsholder til indhold 2"/>
          <p:cNvSpPr>
            <a:spLocks noGrp="1"/>
          </p:cNvSpPr>
          <p:nvPr>
            <p:ph idx="13" hasCustomPrompt="1"/>
          </p:nvPr>
        </p:nvSpPr>
        <p:spPr>
          <a:xfrm>
            <a:off x="1105226" y="2586957"/>
            <a:ext cx="8758989" cy="3203574"/>
          </a:xfrm>
        </p:spPr>
        <p:txBody>
          <a:bodyPr/>
          <a:lstStyle>
            <a:lvl1pPr>
              <a:defRPr/>
            </a:lvl1pPr>
          </a:lstStyle>
          <a:p>
            <a:r>
              <a:rPr lang="da-DK" err="1"/>
              <a:t>Affgaafdafdadfadfag</a:t>
            </a:r>
            <a:endParaRPr lang="da-DK"/>
          </a:p>
        </p:txBody>
      </p:sp>
      <p:pic>
        <p:nvPicPr>
          <p:cNvPr id="4" name="Billede 3">
            <a:extLst>
              <a:ext uri="{FF2B5EF4-FFF2-40B4-BE49-F238E27FC236}">
                <a16:creationId xmlns:a16="http://schemas.microsoft.com/office/drawing/2014/main" id="{AF8F17BB-7CB1-4DCB-8951-79CDED0D10F3}"/>
              </a:ext>
            </a:extLst>
          </p:cNvPr>
          <p:cNvPicPr>
            <a:picLocks noChangeAspect="1"/>
          </p:cNvPicPr>
          <p:nvPr userDrawn="1"/>
        </p:nvPicPr>
        <p:blipFill>
          <a:blip r:embed="rId2"/>
          <a:stretch>
            <a:fillRect/>
          </a:stretch>
        </p:blipFill>
        <p:spPr>
          <a:xfrm>
            <a:off x="0" y="0"/>
            <a:ext cx="1205345" cy="6858000"/>
          </a:xfrm>
          <a:prstGeom prst="rect">
            <a:avLst/>
          </a:prstGeom>
        </p:spPr>
      </p:pic>
      <p:sp>
        <p:nvSpPr>
          <p:cNvPr id="5" name="Ellipse 4">
            <a:extLst>
              <a:ext uri="{FF2B5EF4-FFF2-40B4-BE49-F238E27FC236}">
                <a16:creationId xmlns:a16="http://schemas.microsoft.com/office/drawing/2014/main" id="{C0863AF1-555D-40CF-964D-6F5B95153582}"/>
              </a:ext>
            </a:extLst>
          </p:cNvPr>
          <p:cNvSpPr/>
          <p:nvPr userDrawn="1"/>
        </p:nvSpPr>
        <p:spPr>
          <a:xfrm>
            <a:off x="10870643" y="410264"/>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ED81F8E-525F-4AFA-97EA-12FA045B1BCF}"/>
              </a:ext>
            </a:extLst>
          </p:cNvPr>
          <p:cNvSpPr/>
          <p:nvPr userDrawn="1"/>
        </p:nvSpPr>
        <p:spPr>
          <a:xfrm>
            <a:off x="11245305" y="480852"/>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id="{FBF1AC92-71BA-45E9-8EBF-7ECB60B2E59C}"/>
              </a:ext>
            </a:extLst>
          </p:cNvPr>
          <p:cNvSpPr/>
          <p:nvPr userDrawn="1"/>
        </p:nvSpPr>
        <p:spPr>
          <a:xfrm>
            <a:off x="11348529" y="839520"/>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id="{576AB6B2-124C-465D-BCB3-DE3B3466AEEF}"/>
              </a:ext>
            </a:extLst>
          </p:cNvPr>
          <p:cNvSpPr/>
          <p:nvPr userDrawn="1"/>
        </p:nvSpPr>
        <p:spPr>
          <a:xfrm>
            <a:off x="10973867" y="760429"/>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BEDAC8FA-5E4D-47F4-9A7B-EF9FE5836A97}"/>
              </a:ext>
            </a:extLst>
          </p:cNvPr>
          <p:cNvSpPr/>
          <p:nvPr userDrawn="1"/>
        </p:nvSpPr>
        <p:spPr>
          <a:xfrm>
            <a:off x="10599205" y="698476"/>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id="{0B65B50D-B6E0-4E05-B71F-0105ABFE5895}"/>
              </a:ext>
            </a:extLst>
          </p:cNvPr>
          <p:cNvSpPr/>
          <p:nvPr userDrawn="1"/>
        </p:nvSpPr>
        <p:spPr>
          <a:xfrm>
            <a:off x="11086439" y="1140617"/>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llipse 19">
            <a:extLst>
              <a:ext uri="{FF2B5EF4-FFF2-40B4-BE49-F238E27FC236}">
                <a16:creationId xmlns:a16="http://schemas.microsoft.com/office/drawing/2014/main" id="{C8C7E700-437A-472E-A965-8E0B363DE323}"/>
              </a:ext>
            </a:extLst>
          </p:cNvPr>
          <p:cNvSpPr/>
          <p:nvPr userDrawn="1"/>
        </p:nvSpPr>
        <p:spPr>
          <a:xfrm>
            <a:off x="10735059" y="1057143"/>
            <a:ext cx="299258" cy="307777"/>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afrundede hjørner 2">
            <a:extLst>
              <a:ext uri="{FF2B5EF4-FFF2-40B4-BE49-F238E27FC236}">
                <a16:creationId xmlns:a16="http://schemas.microsoft.com/office/drawing/2014/main" id="{FD199D5E-B05D-41B4-A223-10CAFBF62F9F}"/>
              </a:ext>
            </a:extLst>
          </p:cNvPr>
          <p:cNvSpPr/>
          <p:nvPr userDrawn="1"/>
        </p:nvSpPr>
        <p:spPr>
          <a:xfrm rot="16200000">
            <a:off x="-913902" y="3382783"/>
            <a:ext cx="2780264" cy="42044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a:solidFill>
                  <a:schemeClr val="accent4">
                    <a:lumMod val="60000"/>
                    <a:lumOff val="40000"/>
                  </a:schemeClr>
                </a:solidFill>
              </a:rPr>
              <a:t>WEBINAR – </a:t>
            </a:r>
            <a:r>
              <a:rPr lang="da-DK" sz="1800" b="1">
                <a:solidFill>
                  <a:schemeClr val="accent4">
                    <a:lumMod val="60000"/>
                    <a:lumOff val="40000"/>
                  </a:schemeClr>
                </a:solidFill>
              </a:rPr>
              <a:t>25 okt. 22</a:t>
            </a:r>
          </a:p>
        </p:txBody>
      </p:sp>
    </p:spTree>
    <p:extLst>
      <p:ext uri="{BB962C8B-B14F-4D97-AF65-F5344CB8AC3E}">
        <p14:creationId xmlns:p14="http://schemas.microsoft.com/office/powerpoint/2010/main" val="300995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lidenummer 5"/>
          <p:cNvSpPr>
            <a:spLocks noGrp="1"/>
          </p:cNvSpPr>
          <p:nvPr>
            <p:ph type="sldNum" sz="quarter" idx="12"/>
          </p:nvPr>
        </p:nvSpPr>
        <p:spPr/>
        <p:txBody>
          <a:bodyPr/>
          <a:lstStyle/>
          <a:p>
            <a:fld id="{7026CB61-A2CB-40E4-B305-8F3923BB3279}" type="slidenum">
              <a:rPr lang="da-DK" smtClean="0"/>
              <a:t>‹nr.›</a:t>
            </a:fld>
            <a:endParaRPr lang="da-DK"/>
          </a:p>
        </p:txBody>
      </p:sp>
      <p:sp>
        <p:nvSpPr>
          <p:cNvPr id="7" name="Pladsholder til dato 3"/>
          <p:cNvSpPr txBox="1">
            <a:spLocks/>
          </p:cNvSpPr>
          <p:nvPr userDrawn="1"/>
        </p:nvSpPr>
        <p:spPr>
          <a:xfrm>
            <a:off x="1772652" y="6508750"/>
            <a:ext cx="2550323" cy="365125"/>
          </a:xfrm>
          <a:prstGeom prst="rect">
            <a:avLst/>
          </a:prstGeom>
        </p:spPr>
        <p:txBody>
          <a:bodyPr vert="horz" lIns="91440" tIns="45720" rIns="91440" bIns="45720" rtlCol="0" anchor="ct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216F6A-3A86-429A-BC91-0D7B43D42AB3}" type="datetimeFigureOut">
              <a:rPr lang="da-DK" smtClean="0"/>
              <a:pPr/>
              <a:t>28-05-2026</a:t>
            </a:fld>
            <a:endParaRPr lang="da-DK"/>
          </a:p>
        </p:txBody>
      </p:sp>
      <p:sp>
        <p:nvSpPr>
          <p:cNvPr id="8" name="Pladsholder til sidefod 4"/>
          <p:cNvSpPr txBox="1">
            <a:spLocks/>
          </p:cNvSpPr>
          <p:nvPr userDrawn="1"/>
        </p:nvSpPr>
        <p:spPr>
          <a:xfrm>
            <a:off x="2646577" y="6508750"/>
            <a:ext cx="244241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LÆRINGS- OG KVALITETSTEAMS</a:t>
            </a:r>
          </a:p>
        </p:txBody>
      </p:sp>
    </p:spTree>
    <p:extLst>
      <p:ext uri="{BB962C8B-B14F-4D97-AF65-F5344CB8AC3E}">
        <p14:creationId xmlns:p14="http://schemas.microsoft.com/office/powerpoint/2010/main" val="384094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p>
            <a:fld id="{7026CB61-A2CB-40E4-B305-8F3923BB3279}" type="slidenum">
              <a:rPr lang="da-DK" smtClean="0"/>
              <a:t>‹nr.›</a:t>
            </a:fld>
            <a:endParaRPr lang="da-DK"/>
          </a:p>
        </p:txBody>
      </p:sp>
      <p:sp>
        <p:nvSpPr>
          <p:cNvPr id="8" name="Pladsholder til dato 3"/>
          <p:cNvSpPr>
            <a:spLocks noGrp="1"/>
          </p:cNvSpPr>
          <p:nvPr>
            <p:ph type="dt" sz="half" idx="13"/>
          </p:nvPr>
        </p:nvSpPr>
        <p:spPr>
          <a:xfrm>
            <a:off x="1620252" y="6356350"/>
            <a:ext cx="25503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16F6A-3A86-429A-BC91-0D7B43D42AB3}" type="datetimeFigureOut">
              <a:rPr lang="da-DK" smtClean="0"/>
              <a:t>28-05-2026</a:t>
            </a:fld>
            <a:endParaRPr lang="da-DK"/>
          </a:p>
        </p:txBody>
      </p:sp>
      <p:sp>
        <p:nvSpPr>
          <p:cNvPr id="9" name="Pladsholder til sidefod 4"/>
          <p:cNvSpPr>
            <a:spLocks noGrp="1"/>
          </p:cNvSpPr>
          <p:nvPr>
            <p:ph type="ftr" sz="quarter" idx="3"/>
          </p:nvPr>
        </p:nvSpPr>
        <p:spPr>
          <a:xfrm>
            <a:off x="2494177" y="6356350"/>
            <a:ext cx="24424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LÆRINGS- OG KVALITETSTEAMS</a:t>
            </a:r>
          </a:p>
        </p:txBody>
      </p:sp>
    </p:spTree>
    <p:extLst>
      <p:ext uri="{BB962C8B-B14F-4D97-AF65-F5344CB8AC3E}">
        <p14:creationId xmlns:p14="http://schemas.microsoft.com/office/powerpoint/2010/main" val="241699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5D216F6A-3A86-429A-BC91-0D7B43D42AB3}" type="datetimeFigureOut">
              <a:rPr lang="da-DK" smtClean="0"/>
              <a:t>28-05-2026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122155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5D216F6A-3A86-429A-BC91-0D7B43D42AB3}" type="datetimeFigureOut">
              <a:rPr lang="da-DK" smtClean="0"/>
              <a:t>28-05-2026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252503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D216F6A-3A86-429A-BC91-0D7B43D42AB3}" type="datetimeFigureOut">
              <a:rPr lang="da-DK" smtClean="0"/>
              <a:t>28-05-2026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17737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5D216F6A-3A86-429A-BC91-0D7B43D42AB3}" type="datetimeFigureOut">
              <a:rPr lang="da-DK" smtClean="0"/>
              <a:t>28-05-2026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46705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5D216F6A-3A86-429A-BC91-0D7B43D42AB3}" type="datetimeFigureOut">
              <a:rPr lang="da-DK" smtClean="0"/>
              <a:t>28-05-2026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026CB61-A2CB-40E4-B305-8F3923BB3279}" type="slidenum">
              <a:rPr lang="da-DK" smtClean="0"/>
              <a:t>‹nr.›</a:t>
            </a:fld>
            <a:endParaRPr lang="da-DK"/>
          </a:p>
        </p:txBody>
      </p:sp>
    </p:spTree>
    <p:extLst>
      <p:ext uri="{BB962C8B-B14F-4D97-AF65-F5344CB8AC3E}">
        <p14:creationId xmlns:p14="http://schemas.microsoft.com/office/powerpoint/2010/main" val="419999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620252" y="365125"/>
            <a:ext cx="9733547"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1620252" y="1825625"/>
            <a:ext cx="9733547"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1620252" y="6356350"/>
            <a:ext cx="25503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16F6A-3A86-429A-BC91-0D7B43D42AB3}" type="datetimeFigureOut">
              <a:rPr lang="da-DK" smtClean="0"/>
              <a:t>28-05-2026</a:t>
            </a:fld>
            <a:endParaRPr lang="da-DK"/>
          </a:p>
        </p:txBody>
      </p:sp>
      <p:sp>
        <p:nvSpPr>
          <p:cNvPr id="5" name="Pladsholder til sidefod 4"/>
          <p:cNvSpPr>
            <a:spLocks noGrp="1"/>
          </p:cNvSpPr>
          <p:nvPr>
            <p:ph type="ftr" sz="quarter" idx="3"/>
          </p:nvPr>
        </p:nvSpPr>
        <p:spPr>
          <a:xfrm>
            <a:off x="2494177" y="6356350"/>
            <a:ext cx="24424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LÆRINGS- OG KVALITETSTEAMS</a:t>
            </a:r>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6CB61-A2CB-40E4-B305-8F3923BB3279}" type="slidenum">
              <a:rPr lang="da-DK" smtClean="0"/>
              <a:t>‹nr.›</a:t>
            </a:fld>
            <a:endParaRPr lang="da-DK"/>
          </a:p>
        </p:txBody>
      </p:sp>
      <p:pic>
        <p:nvPicPr>
          <p:cNvPr id="7" name="Pladsholder til indhold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65149" y="365125"/>
            <a:ext cx="1121068" cy="1114092"/>
          </a:xfrm>
          <a:prstGeom prst="rect">
            <a:avLst/>
          </a:prstGeom>
        </p:spPr>
      </p:pic>
      <p:sp>
        <p:nvSpPr>
          <p:cNvPr id="8" name="Rektangel 7"/>
          <p:cNvSpPr/>
          <p:nvPr userDrawn="1"/>
        </p:nvSpPr>
        <p:spPr>
          <a:xfrm>
            <a:off x="0" y="0"/>
            <a:ext cx="962526" cy="6858000"/>
          </a:xfrm>
          <a:prstGeom prst="rect">
            <a:avLst/>
          </a:prstGeom>
          <a:solidFill>
            <a:srgbClr val="49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2034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E94E-5D04-498A-BB29-67988396F152}"/>
              </a:ext>
            </a:extLst>
          </p:cNvPr>
          <p:cNvSpPr>
            <a:spLocks noGrp="1"/>
          </p:cNvSpPr>
          <p:nvPr>
            <p:ph type="title"/>
          </p:nvPr>
        </p:nvSpPr>
        <p:spPr/>
        <p:txBody>
          <a:bodyPr/>
          <a:lstStyle/>
          <a:p>
            <a:r>
              <a:rPr lang="da-DK"/>
              <a:t>Tidsplan for Webinar 25/10 22 </a:t>
            </a:r>
            <a:r>
              <a:rPr lang="da-DK" sz="2000" err="1"/>
              <a:t>kl</a:t>
            </a:r>
            <a:r>
              <a:rPr lang="da-DK" sz="2000"/>
              <a:t> 12.00-15.00 </a:t>
            </a:r>
          </a:p>
        </p:txBody>
      </p:sp>
      <p:sp>
        <p:nvSpPr>
          <p:cNvPr id="3" name="Pladsholder til indhold 2">
            <a:extLst>
              <a:ext uri="{FF2B5EF4-FFF2-40B4-BE49-F238E27FC236}">
                <a16:creationId xmlns:a16="http://schemas.microsoft.com/office/drawing/2014/main" id="{FE0BADD8-E4FD-4144-8E4F-A0A6AA40A256}"/>
              </a:ext>
            </a:extLst>
          </p:cNvPr>
          <p:cNvSpPr>
            <a:spLocks noGrp="1"/>
          </p:cNvSpPr>
          <p:nvPr>
            <p:ph idx="13"/>
          </p:nvPr>
        </p:nvSpPr>
        <p:spPr>
          <a:xfrm>
            <a:off x="1908789" y="2993357"/>
            <a:ext cx="8758989" cy="3203574"/>
          </a:xfrm>
        </p:spPr>
        <p:txBody>
          <a:bodyPr>
            <a:normAutofit/>
          </a:bodyPr>
          <a:lstStyle/>
          <a:p>
            <a:pPr marL="0" indent="0">
              <a:buNone/>
            </a:pPr>
            <a:r>
              <a:rPr lang="da-DK" sz="1800" u="sng">
                <a:effectLst/>
                <a:latin typeface="Calibri" panose="020F0502020204030204" pitchFamily="34" charset="0"/>
                <a:ea typeface="Calibri" panose="020F0502020204030204" pitchFamily="34" charset="0"/>
              </a:rPr>
              <a:t>Erfaringsudveksling og inspiration omkring  LKT Tvangs  primær driver og  Hvordan vi  sikrer fremdrift sammen?</a:t>
            </a:r>
            <a:r>
              <a:rPr lang="da-DK" sz="1800">
                <a:effectLst/>
                <a:latin typeface="Calibri" panose="020F0502020204030204" pitchFamily="34" charset="0"/>
                <a:ea typeface="Calibri" panose="020F0502020204030204" pitchFamily="34" charset="0"/>
              </a:rPr>
              <a:t> </a:t>
            </a: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12.00-12.40 Børne- og  ungesporet tema</a:t>
            </a:r>
            <a:r>
              <a:rPr lang="da-DK" sz="1800">
                <a:effectLst/>
                <a:latin typeface="Calibri" panose="020F0502020204030204" pitchFamily="34" charset="0"/>
                <a:ea typeface="Times New Roman" panose="02020603050405020304" pitchFamily="18" charset="0"/>
              </a:rPr>
              <a:t> : NETVÆRKSMØDER  </a:t>
            </a:r>
          </a:p>
          <a:p>
            <a:pPr marL="342900" lvl="0" indent="-342900">
              <a:buFont typeface="Calibri" panose="020F0502020204030204" pitchFamily="34" charset="0"/>
              <a:buChar char="-"/>
            </a:pPr>
            <a:r>
              <a:rPr lang="da-DK" sz="1800" b="1">
                <a:latin typeface="Calibri" panose="020F0502020204030204" pitchFamily="34" charset="0"/>
                <a:ea typeface="Times New Roman" panose="02020603050405020304" pitchFamily="18" charset="0"/>
              </a:rPr>
              <a:t>12.40-13.20</a:t>
            </a:r>
            <a:r>
              <a:rPr lang="da-DK" sz="1800">
                <a:effectLst/>
                <a:latin typeface="Calibri" panose="020F0502020204030204" pitchFamily="34" charset="0"/>
                <a:ea typeface="Times New Roman" panose="02020603050405020304" pitchFamily="18" charset="0"/>
              </a:rPr>
              <a:t> </a:t>
            </a:r>
            <a:r>
              <a:rPr lang="da-DK" sz="1800" b="1">
                <a:effectLst/>
                <a:latin typeface="Calibri" panose="020F0502020204030204" pitchFamily="34" charset="0"/>
                <a:ea typeface="Times New Roman" panose="02020603050405020304" pitchFamily="18" charset="0"/>
              </a:rPr>
              <a:t>Børne- og  ungesporet tema</a:t>
            </a:r>
            <a:r>
              <a:rPr lang="da-DK" sz="1800">
                <a:effectLst/>
                <a:latin typeface="Calibri" panose="020F0502020204030204" pitchFamily="34" charset="0"/>
                <a:ea typeface="Times New Roman" panose="02020603050405020304" pitchFamily="18" charset="0"/>
              </a:rPr>
              <a:t> TRYGHED OG FOREBYGGELSES PLANER</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13.20-13.30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13.30-14.00 Fælles møde for tovholdere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14.00-14.15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14.15-15.00 Voksensporets tema :</a:t>
            </a:r>
            <a:r>
              <a:rPr lang="da-DK" sz="1800">
                <a:effectLst/>
                <a:latin typeface="Calibri" panose="020F0502020204030204" pitchFamily="34" charset="0"/>
                <a:ea typeface="Times New Roman" panose="02020603050405020304" pitchFamily="18" charset="0"/>
              </a:rPr>
              <a:t> NETVÆRKSMØDER </a:t>
            </a:r>
            <a:endParaRPr lang="da-DK" sz="1800">
              <a:effectLst/>
              <a:latin typeface="Calibri" panose="020F0502020204030204" pitchFamily="34" charset="0"/>
              <a:ea typeface="Calibri" panose="020F0502020204030204" pitchFamily="34" charset="0"/>
            </a:endParaRPr>
          </a:p>
          <a:p>
            <a:pPr marL="0" indent="0">
              <a:buNone/>
            </a:pPr>
            <a:r>
              <a:rPr lang="da-DK" sz="1800">
                <a:effectLst/>
                <a:latin typeface="Calibri" panose="020F0502020204030204" pitchFamily="34" charset="0"/>
                <a:ea typeface="Calibri" panose="020F0502020204030204" pitchFamily="34" charset="0"/>
              </a:rPr>
              <a:t> </a:t>
            </a:r>
          </a:p>
          <a:p>
            <a:endParaRPr lang="da-DK"/>
          </a:p>
        </p:txBody>
      </p:sp>
    </p:spTree>
    <p:extLst>
      <p:ext uri="{BB962C8B-B14F-4D97-AF65-F5344CB8AC3E}">
        <p14:creationId xmlns:p14="http://schemas.microsoft.com/office/powerpoint/2010/main" val="131879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Midt</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248740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1273909" y="2254180"/>
            <a:ext cx="9607618" cy="840230"/>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B&amp;U RM</a:t>
            </a:r>
          </a:p>
          <a:p>
            <a:endParaRPr lang="da-DK"/>
          </a:p>
          <a:p>
            <a:r>
              <a:rPr lang="da-DK"/>
              <a:t>B&amp;U Aarhus kommune, Holmstrupgård og BUA</a:t>
            </a:r>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409122" y="4335495"/>
            <a:ext cx="7936540" cy="1174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LKT Tvang </a:t>
            </a:r>
          </a:p>
          <a:p>
            <a:r>
              <a:rPr lang="da-DK"/>
              <a:t>Online Storyboard – status hvor er vi i forhold til de PRIMÆRE DRIVERE </a:t>
            </a:r>
          </a:p>
        </p:txBody>
      </p:sp>
    </p:spTree>
    <p:extLst>
      <p:ext uri="{BB962C8B-B14F-4D97-AF65-F5344CB8AC3E}">
        <p14:creationId xmlns:p14="http://schemas.microsoft.com/office/powerpoint/2010/main" val="147403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83536" y="0"/>
            <a:ext cx="8621941" cy="523220"/>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itel 5"/>
          <p:cNvSpPr>
            <a:spLocks noGrp="1"/>
          </p:cNvSpPr>
          <p:nvPr>
            <p:ph type="title"/>
          </p:nvPr>
        </p:nvSpPr>
        <p:spPr>
          <a:xfrm>
            <a:off x="1203569" y="1414584"/>
            <a:ext cx="10902462" cy="5298831"/>
          </a:xfrm>
        </p:spPr>
        <p:txBody>
          <a:bodyPr>
            <a:normAutofit/>
          </a:bodyPr>
          <a:lstStyle/>
          <a:p>
            <a:br>
              <a:rPr lang="da-DK" sz="1400"/>
            </a:br>
            <a:br>
              <a:rPr lang="da-DK" sz="1400"/>
            </a:br>
            <a:endParaRPr lang="da-DK" sz="1400"/>
          </a:p>
        </p:txBody>
      </p:sp>
      <p:sp>
        <p:nvSpPr>
          <p:cNvPr id="11" name="Tekstfelt 10"/>
          <p:cNvSpPr txBox="1"/>
          <p:nvPr/>
        </p:nvSpPr>
        <p:spPr>
          <a:xfrm>
            <a:off x="1203569" y="1086337"/>
            <a:ext cx="3016739" cy="369332"/>
          </a:xfrm>
          <a:prstGeom prst="rect">
            <a:avLst/>
          </a:prstGeom>
          <a:noFill/>
        </p:spPr>
        <p:txBody>
          <a:bodyPr wrap="square" rtlCol="0">
            <a:spAutoFit/>
          </a:bodyPr>
          <a:lstStyle/>
          <a:p>
            <a:r>
              <a:rPr lang="da-DK" b="1"/>
              <a:t> </a:t>
            </a:r>
          </a:p>
        </p:txBody>
      </p:sp>
      <p:sp>
        <p:nvSpPr>
          <p:cNvPr id="12" name="Højrepil 11"/>
          <p:cNvSpPr/>
          <p:nvPr/>
        </p:nvSpPr>
        <p:spPr>
          <a:xfrm>
            <a:off x="1414583" y="1312985"/>
            <a:ext cx="3391878" cy="711200"/>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1. Baseline og forberedelser</a:t>
            </a:r>
          </a:p>
        </p:txBody>
      </p:sp>
      <p:sp>
        <p:nvSpPr>
          <p:cNvPr id="13" name="Højrepil 12"/>
          <p:cNvSpPr/>
          <p:nvPr/>
        </p:nvSpPr>
        <p:spPr>
          <a:xfrm>
            <a:off x="4935414" y="1309078"/>
            <a:ext cx="3391878" cy="711200"/>
          </a:xfrm>
          <a:prstGeom prst="rightArrow">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2. Fremgangsmåde</a:t>
            </a:r>
          </a:p>
        </p:txBody>
      </p:sp>
      <p:sp>
        <p:nvSpPr>
          <p:cNvPr id="14" name="Højrepil 13"/>
          <p:cNvSpPr/>
          <p:nvPr/>
        </p:nvSpPr>
        <p:spPr>
          <a:xfrm>
            <a:off x="8612552" y="1312986"/>
            <a:ext cx="3391878" cy="711200"/>
          </a:xfrm>
          <a:prstGeom prst="rightArrow">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3. Afprøvninger + justeringer</a:t>
            </a:r>
          </a:p>
        </p:txBody>
      </p:sp>
      <p:graphicFrame>
        <p:nvGraphicFramePr>
          <p:cNvPr id="15" name="Tabel 14"/>
          <p:cNvGraphicFramePr>
            <a:graphicFrameLocks noGrp="1"/>
          </p:cNvGraphicFramePr>
          <p:nvPr/>
        </p:nvGraphicFramePr>
        <p:xfrm>
          <a:off x="1344247" y="2095173"/>
          <a:ext cx="10746154" cy="3718560"/>
        </p:xfrm>
        <a:graphic>
          <a:graphicData uri="http://schemas.openxmlformats.org/drawingml/2006/table">
            <a:tbl>
              <a:tblPr firstRow="1" bandRow="1">
                <a:tableStyleId>{5940675A-B579-460E-94D1-54222C63F5DA}</a:tableStyleId>
              </a:tblPr>
              <a:tblGrid>
                <a:gridCol w="3493477">
                  <a:extLst>
                    <a:ext uri="{9D8B030D-6E8A-4147-A177-3AD203B41FA5}">
                      <a16:colId xmlns:a16="http://schemas.microsoft.com/office/drawing/2014/main" val="1600163725"/>
                    </a:ext>
                  </a:extLst>
                </a:gridCol>
                <a:gridCol w="3670626">
                  <a:extLst>
                    <a:ext uri="{9D8B030D-6E8A-4147-A177-3AD203B41FA5}">
                      <a16:colId xmlns:a16="http://schemas.microsoft.com/office/drawing/2014/main" val="480755670"/>
                    </a:ext>
                  </a:extLst>
                </a:gridCol>
                <a:gridCol w="3582051">
                  <a:extLst>
                    <a:ext uri="{9D8B030D-6E8A-4147-A177-3AD203B41FA5}">
                      <a16:colId xmlns:a16="http://schemas.microsoft.com/office/drawing/2014/main" val="1857625131"/>
                    </a:ext>
                  </a:extLst>
                </a:gridCol>
              </a:tblGrid>
              <a:tr h="370840">
                <a:tc>
                  <a:txBody>
                    <a:bodyPr/>
                    <a:lstStyle/>
                    <a:p>
                      <a:r>
                        <a:rPr lang="da-DK" sz="1400"/>
                        <a:t>Udveksling af viden omkring tvang/magt mellem sektorer – Hvordan forstår</a:t>
                      </a:r>
                      <a:r>
                        <a:rPr lang="da-DK" sz="1400" baseline="0"/>
                        <a:t> vi det tværsektorielt?</a:t>
                      </a:r>
                      <a:br>
                        <a:rPr lang="da-DK" sz="1400"/>
                      </a:br>
                      <a:br>
                        <a:rPr lang="da-DK" sz="1400"/>
                      </a:br>
                      <a:r>
                        <a:rPr lang="da-DK" sz="1400"/>
                        <a:t>Interview med unge på tværs af sektorer</a:t>
                      </a:r>
                      <a:r>
                        <a:rPr lang="da-DK" sz="1400" baseline="0"/>
                        <a:t> – </a:t>
                      </a:r>
                      <a:r>
                        <a:rPr lang="da-DK" sz="1400"/>
                        <a:t>Hvad er vigtigt for dem ift. tværsektorielt</a:t>
                      </a:r>
                      <a:r>
                        <a:rPr lang="da-DK" sz="1400" baseline="0"/>
                        <a:t> samarbejde og netværksmøder?</a:t>
                      </a:r>
                      <a:br>
                        <a:rPr lang="da-DK" sz="1400"/>
                      </a:br>
                      <a:br>
                        <a:rPr lang="da-DK" sz="1400"/>
                      </a:br>
                      <a:r>
                        <a:rPr lang="da-DK" sz="1400"/>
                        <a:t>Journal, akt og dagbogs audit på tværs af sektorer</a:t>
                      </a:r>
                      <a:r>
                        <a:rPr lang="da-DK" sz="1400" baseline="0"/>
                        <a:t> – </a:t>
                      </a:r>
                      <a:r>
                        <a:rPr lang="da-DK" sz="1400"/>
                        <a:t>Hvordan forstår vi forløbene?</a:t>
                      </a:r>
                      <a:br>
                        <a:rPr lang="da-DK" sz="1400"/>
                      </a:br>
                      <a:br>
                        <a:rPr lang="da-DK" sz="1400"/>
                      </a:br>
                      <a:r>
                        <a:rPr lang="da-DK" sz="1400"/>
                        <a:t>Data om tvang/magt</a:t>
                      </a:r>
                    </a:p>
                  </a:txBody>
                  <a:tcPr/>
                </a:tc>
                <a:tc>
                  <a:txBody>
                    <a:bodyPr/>
                    <a:lstStyle/>
                    <a:p>
                      <a:r>
                        <a:rPr lang="da-DK" sz="1400"/>
                        <a:t>Det</a:t>
                      </a:r>
                      <a:r>
                        <a:rPr lang="da-DK" sz="1400" baseline="0"/>
                        <a:t> skal være den unges møde (Shared Decision Making)</a:t>
                      </a:r>
                    </a:p>
                    <a:p>
                      <a:endParaRPr lang="da-DK" sz="1400" baseline="0"/>
                    </a:p>
                    <a:p>
                      <a:r>
                        <a:rPr lang="da-DK" sz="1400" baseline="0"/>
                        <a:t>Mødet skal handle om Tryghed- og Forebyggelse</a:t>
                      </a:r>
                    </a:p>
                    <a:p>
                      <a:endParaRPr lang="da-DK" sz="1400" baseline="0"/>
                    </a:p>
                    <a:p>
                      <a:r>
                        <a:rPr lang="da-DK" sz="1400" baseline="0"/>
                        <a:t>Mødet skal bygge på de erfaringer vi har fra baseline analysen</a:t>
                      </a:r>
                    </a:p>
                    <a:p>
                      <a:endParaRPr lang="da-DK" sz="1400" baseline="0"/>
                    </a:p>
                    <a:p>
                      <a:r>
                        <a:rPr lang="da-DK" sz="1400" baseline="0"/>
                        <a:t>Mødet skal ”pakkes ind” i tværsektorielle arbejdsgange/aftaler</a:t>
                      </a:r>
                    </a:p>
                    <a:p>
                      <a:endParaRPr lang="da-DK" sz="1400" baseline="0"/>
                    </a:p>
                    <a:p>
                      <a:r>
                        <a:rPr lang="da-DK" sz="1400" baseline="0"/>
                        <a:t>Det skal være tydeligt på og efter mødet hvordan vi deler viden på tværs af sektorer</a:t>
                      </a:r>
                    </a:p>
                    <a:p>
                      <a:endParaRPr lang="da-DK" sz="1400" baseline="0"/>
                    </a:p>
                    <a:p>
                      <a:endParaRPr lang="da-DK" sz="1400" baseline="0"/>
                    </a:p>
                    <a:p>
                      <a:endParaRPr lang="da-DK" sz="1400" baseline="0"/>
                    </a:p>
                  </a:txBody>
                  <a:tcPr/>
                </a:tc>
                <a:tc>
                  <a:txBody>
                    <a:bodyPr/>
                    <a:lstStyle/>
                    <a:p>
                      <a:r>
                        <a:rPr lang="da-DK" sz="1400"/>
                        <a:t>Per oktober 2022</a:t>
                      </a:r>
                    </a:p>
                    <a:p>
                      <a:endParaRPr lang="da-DK" sz="1400"/>
                    </a:p>
                    <a:p>
                      <a:r>
                        <a:rPr lang="da-DK" sz="1400"/>
                        <a:t>Løbende</a:t>
                      </a:r>
                      <a:r>
                        <a:rPr lang="da-DK" sz="1400" baseline="0"/>
                        <a:t> mini</a:t>
                      </a:r>
                      <a:r>
                        <a:rPr lang="da-DK" sz="1400"/>
                        <a:t>afprøvninger + justering</a:t>
                      </a:r>
                    </a:p>
                    <a:p>
                      <a:endParaRPr lang="da-DK" sz="1400" baseline="0"/>
                    </a:p>
                    <a:p>
                      <a:endParaRPr lang="da-DK" sz="1400"/>
                    </a:p>
                    <a:p>
                      <a:endParaRPr lang="da-DK" sz="1400"/>
                    </a:p>
                  </a:txBody>
                  <a:tcPr/>
                </a:tc>
                <a:extLst>
                  <a:ext uri="{0D108BD9-81ED-4DB2-BD59-A6C34878D82A}">
                    <a16:rowId xmlns:a16="http://schemas.microsoft.com/office/drawing/2014/main" val="995605419"/>
                  </a:ext>
                </a:extLst>
              </a:tr>
            </a:tbl>
          </a:graphicData>
        </a:graphic>
      </p:graphicFrame>
    </p:spTree>
    <p:extLst>
      <p:ext uri="{BB962C8B-B14F-4D97-AF65-F5344CB8AC3E}">
        <p14:creationId xmlns:p14="http://schemas.microsoft.com/office/powerpoint/2010/main" val="321807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Nord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310868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89D3DC46-77CD-45AD-8EA3-0DD15131DEE5}"/>
              </a:ext>
            </a:extLst>
          </p:cNvPr>
          <p:cNvPicPr/>
          <p:nvPr/>
        </p:nvPicPr>
        <p:blipFill>
          <a:blip r:embed="rId4"/>
          <a:stretch>
            <a:fillRect/>
          </a:stretch>
        </p:blipFill>
        <p:spPr>
          <a:xfrm>
            <a:off x="6305524" y="229657"/>
            <a:ext cx="5625899" cy="3972202"/>
          </a:xfrm>
          <a:prstGeom prst="rect">
            <a:avLst/>
          </a:prstGeom>
        </p:spPr>
      </p:pic>
      <p:pic>
        <p:nvPicPr>
          <p:cNvPr id="3" name="Billede 2">
            <a:extLst>
              <a:ext uri="{FF2B5EF4-FFF2-40B4-BE49-F238E27FC236}">
                <a16:creationId xmlns:a16="http://schemas.microsoft.com/office/drawing/2014/main" id="{F177AA09-153A-4D01-90D8-5E50E72FB51F}"/>
              </a:ext>
            </a:extLst>
          </p:cNvPr>
          <p:cNvPicPr>
            <a:picLocks noChangeAspect="1"/>
          </p:cNvPicPr>
          <p:nvPr/>
        </p:nvPicPr>
        <p:blipFill>
          <a:blip r:embed="rId5"/>
          <a:stretch>
            <a:fillRect/>
          </a:stretch>
        </p:blipFill>
        <p:spPr>
          <a:xfrm>
            <a:off x="1303852" y="2414726"/>
            <a:ext cx="3820878" cy="4316274"/>
          </a:xfrm>
          <a:prstGeom prst="rect">
            <a:avLst/>
          </a:prstGeom>
        </p:spPr>
      </p:pic>
      <p:sp>
        <p:nvSpPr>
          <p:cNvPr id="13" name="Billedforklaring: streg 12">
            <a:extLst>
              <a:ext uri="{FF2B5EF4-FFF2-40B4-BE49-F238E27FC236}">
                <a16:creationId xmlns:a16="http://schemas.microsoft.com/office/drawing/2014/main" id="{FFCF471A-9A10-420F-A25E-F716E4BDD3FF}"/>
              </a:ext>
            </a:extLst>
          </p:cNvPr>
          <p:cNvSpPr/>
          <p:nvPr/>
        </p:nvSpPr>
        <p:spPr>
          <a:xfrm>
            <a:off x="6445188" y="142043"/>
            <a:ext cx="5302773" cy="4316274"/>
          </a:xfrm>
          <a:prstGeom prst="borderCallout1">
            <a:avLst>
              <a:gd name="adj1" fmla="val 47339"/>
              <a:gd name="adj2" fmla="val 38"/>
              <a:gd name="adj3" fmla="val 77946"/>
              <a:gd name="adj4" fmla="val -66626"/>
            </a:avLst>
          </a:prstGeom>
          <a:noFill/>
          <a:ln w="38100">
            <a:solidFill>
              <a:srgbClr val="49A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818417DE-E2B1-4B25-B7C2-24069A4A5F62}"/>
              </a:ext>
            </a:extLst>
          </p:cNvPr>
          <p:cNvSpPr txBox="1"/>
          <p:nvPr/>
        </p:nvSpPr>
        <p:spPr>
          <a:xfrm>
            <a:off x="5885378" y="4965661"/>
            <a:ext cx="5497796" cy="1384995"/>
          </a:xfrm>
          <a:prstGeom prst="rect">
            <a:avLst/>
          </a:prstGeom>
          <a:noFill/>
        </p:spPr>
        <p:txBody>
          <a:bodyPr wrap="square">
            <a:spAutoFit/>
          </a:bodyPr>
          <a:lstStyle/>
          <a:p>
            <a:r>
              <a:rPr lang="da-DK" sz="2800"/>
              <a:t>Samskabende og tværsektoriel proces om at forebygge tvang blandt børn og unge</a:t>
            </a:r>
          </a:p>
        </p:txBody>
      </p:sp>
      <p:sp>
        <p:nvSpPr>
          <p:cNvPr id="16" name="Rectangle 2">
            <a:extLst>
              <a:ext uri="{FF2B5EF4-FFF2-40B4-BE49-F238E27FC236}">
                <a16:creationId xmlns:a16="http://schemas.microsoft.com/office/drawing/2014/main" id="{32A4E9FA-6B02-44F2-8841-5C1C9A14C345}"/>
              </a:ext>
            </a:extLst>
          </p:cNvPr>
          <p:cNvSpPr txBox="1">
            <a:spLocks noChangeArrowheads="1"/>
          </p:cNvSpPr>
          <p:nvPr/>
        </p:nvSpPr>
        <p:spPr>
          <a:xfrm>
            <a:off x="1371600" y="420398"/>
            <a:ext cx="8319852" cy="5355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sz="4000"/>
              <a:t>LKT-tvang storyboard</a:t>
            </a:r>
          </a:p>
        </p:txBody>
      </p:sp>
    </p:spTree>
    <p:extLst>
      <p:ext uri="{BB962C8B-B14F-4D97-AF65-F5344CB8AC3E}">
        <p14:creationId xmlns:p14="http://schemas.microsoft.com/office/powerpoint/2010/main" val="283962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4A648-92AA-480D-9D9A-A112A584EA0E}"/>
              </a:ext>
            </a:extLst>
          </p:cNvPr>
          <p:cNvSpPr>
            <a:spLocks noGrp="1"/>
          </p:cNvSpPr>
          <p:nvPr>
            <p:ph type="title"/>
          </p:nvPr>
        </p:nvSpPr>
        <p:spPr>
          <a:xfrm>
            <a:off x="1168894" y="0"/>
            <a:ext cx="8758989" cy="1325563"/>
          </a:xfrm>
        </p:spPr>
        <p:txBody>
          <a:bodyPr/>
          <a:lstStyle/>
          <a:p>
            <a:r>
              <a:rPr lang="da-DK"/>
              <a:t>Vores driverdiagram</a:t>
            </a:r>
          </a:p>
        </p:txBody>
      </p:sp>
      <p:pic>
        <p:nvPicPr>
          <p:cNvPr id="5" name="Billede 4">
            <a:extLst>
              <a:ext uri="{FF2B5EF4-FFF2-40B4-BE49-F238E27FC236}">
                <a16:creationId xmlns:a16="http://schemas.microsoft.com/office/drawing/2014/main" id="{233BBD03-562B-4F12-A741-43B27DA22373}"/>
              </a:ext>
            </a:extLst>
          </p:cNvPr>
          <p:cNvPicPr>
            <a:picLocks noChangeAspect="1"/>
          </p:cNvPicPr>
          <p:nvPr/>
        </p:nvPicPr>
        <p:blipFill>
          <a:blip r:embed="rId3"/>
          <a:stretch>
            <a:fillRect/>
          </a:stretch>
        </p:blipFill>
        <p:spPr>
          <a:xfrm>
            <a:off x="1070843" y="102637"/>
            <a:ext cx="9510071" cy="6718045"/>
          </a:xfrm>
          <a:prstGeom prst="rect">
            <a:avLst/>
          </a:prstGeom>
        </p:spPr>
      </p:pic>
      <p:sp>
        <p:nvSpPr>
          <p:cNvPr id="6" name="Tekstfelt 5">
            <a:extLst>
              <a:ext uri="{FF2B5EF4-FFF2-40B4-BE49-F238E27FC236}">
                <a16:creationId xmlns:a16="http://schemas.microsoft.com/office/drawing/2014/main" id="{2A3B070C-A0AF-41D6-B7FE-9AEFB84116B6}"/>
              </a:ext>
            </a:extLst>
          </p:cNvPr>
          <p:cNvSpPr txBox="1"/>
          <p:nvPr/>
        </p:nvSpPr>
        <p:spPr>
          <a:xfrm rot="5400000">
            <a:off x="8192279" y="4181490"/>
            <a:ext cx="6130212" cy="830997"/>
          </a:xfrm>
          <a:prstGeom prst="rect">
            <a:avLst/>
          </a:prstGeom>
          <a:noFill/>
        </p:spPr>
        <p:txBody>
          <a:bodyPr wrap="square" rtlCol="0">
            <a:spAutoFit/>
          </a:bodyPr>
          <a:lstStyle/>
          <a:p>
            <a:r>
              <a:rPr lang="da-DK" sz="4800">
                <a:solidFill>
                  <a:srgbClr val="336600"/>
                </a:solidFill>
              </a:rPr>
              <a:t>Vores driverdiagram</a:t>
            </a:r>
          </a:p>
        </p:txBody>
      </p:sp>
    </p:spTree>
    <p:extLst>
      <p:ext uri="{BB962C8B-B14F-4D97-AF65-F5344CB8AC3E}">
        <p14:creationId xmlns:p14="http://schemas.microsoft.com/office/powerpoint/2010/main" val="220527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E1AFB-3070-4ECF-BDFC-9D6F645D1EE9}"/>
              </a:ext>
            </a:extLst>
          </p:cNvPr>
          <p:cNvSpPr>
            <a:spLocks noGrp="1"/>
          </p:cNvSpPr>
          <p:nvPr>
            <p:ph type="title"/>
          </p:nvPr>
        </p:nvSpPr>
        <p:spPr>
          <a:xfrm>
            <a:off x="1293180" y="189597"/>
            <a:ext cx="8758989" cy="1325563"/>
          </a:xfrm>
        </p:spPr>
        <p:txBody>
          <a:bodyPr/>
          <a:lstStyle/>
          <a:p>
            <a:r>
              <a:rPr lang="da-DK"/>
              <a:t>The missing link</a:t>
            </a:r>
          </a:p>
        </p:txBody>
      </p:sp>
      <p:pic>
        <p:nvPicPr>
          <p:cNvPr id="4" name="Billede 3">
            <a:extLst>
              <a:ext uri="{FF2B5EF4-FFF2-40B4-BE49-F238E27FC236}">
                <a16:creationId xmlns:a16="http://schemas.microsoft.com/office/drawing/2014/main" id="{AE11A134-77F4-4220-AF93-065043D944FF}"/>
              </a:ext>
            </a:extLst>
          </p:cNvPr>
          <p:cNvPicPr>
            <a:picLocks noChangeAspect="1"/>
          </p:cNvPicPr>
          <p:nvPr/>
        </p:nvPicPr>
        <p:blipFill>
          <a:blip r:embed="rId3"/>
          <a:stretch>
            <a:fillRect/>
          </a:stretch>
        </p:blipFill>
        <p:spPr>
          <a:xfrm>
            <a:off x="1293181" y="3426758"/>
            <a:ext cx="2874268" cy="3431242"/>
          </a:xfrm>
          <a:prstGeom prst="rect">
            <a:avLst/>
          </a:prstGeom>
        </p:spPr>
      </p:pic>
      <p:pic>
        <p:nvPicPr>
          <p:cNvPr id="5" name="Billede 4">
            <a:extLst>
              <a:ext uri="{FF2B5EF4-FFF2-40B4-BE49-F238E27FC236}">
                <a16:creationId xmlns:a16="http://schemas.microsoft.com/office/drawing/2014/main" id="{CDE2B240-02F7-4540-8233-F5FE5A9CC7D7}"/>
              </a:ext>
            </a:extLst>
          </p:cNvPr>
          <p:cNvPicPr>
            <a:picLocks noChangeAspect="1"/>
          </p:cNvPicPr>
          <p:nvPr/>
        </p:nvPicPr>
        <p:blipFill>
          <a:blip r:embed="rId4"/>
          <a:stretch>
            <a:fillRect/>
          </a:stretch>
        </p:blipFill>
        <p:spPr>
          <a:xfrm>
            <a:off x="7736114" y="3138539"/>
            <a:ext cx="4056709" cy="3529864"/>
          </a:xfrm>
          <a:prstGeom prst="rect">
            <a:avLst/>
          </a:prstGeom>
        </p:spPr>
      </p:pic>
      <p:sp>
        <p:nvSpPr>
          <p:cNvPr id="6" name="Pil: højre 5">
            <a:extLst>
              <a:ext uri="{FF2B5EF4-FFF2-40B4-BE49-F238E27FC236}">
                <a16:creationId xmlns:a16="http://schemas.microsoft.com/office/drawing/2014/main" id="{01340D98-C7C8-4C53-805C-BA500F48CE45}"/>
              </a:ext>
            </a:extLst>
          </p:cNvPr>
          <p:cNvSpPr/>
          <p:nvPr/>
        </p:nvSpPr>
        <p:spPr>
          <a:xfrm>
            <a:off x="4237205" y="5683922"/>
            <a:ext cx="3106279" cy="699796"/>
          </a:xfrm>
          <a:prstGeom prst="rightArrow">
            <a:avLst/>
          </a:prstGeom>
          <a:solidFill>
            <a:srgbClr val="49AFC6"/>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A1C4C5C-56FF-498C-8841-89AF854BF7EA}"/>
              </a:ext>
            </a:extLst>
          </p:cNvPr>
          <p:cNvPicPr>
            <a:picLocks noChangeAspect="1"/>
          </p:cNvPicPr>
          <p:nvPr/>
        </p:nvPicPr>
        <p:blipFill>
          <a:blip r:embed="rId5"/>
          <a:stretch>
            <a:fillRect/>
          </a:stretch>
        </p:blipFill>
        <p:spPr>
          <a:xfrm>
            <a:off x="4472356" y="3500518"/>
            <a:ext cx="2400635" cy="1981477"/>
          </a:xfrm>
          <a:prstGeom prst="rect">
            <a:avLst/>
          </a:prstGeom>
        </p:spPr>
      </p:pic>
      <p:pic>
        <p:nvPicPr>
          <p:cNvPr id="10" name="Grafik 9" descr="Spørgsmålstegn med massiv udfyldning">
            <a:extLst>
              <a:ext uri="{FF2B5EF4-FFF2-40B4-BE49-F238E27FC236}">
                <a16:creationId xmlns:a16="http://schemas.microsoft.com/office/drawing/2014/main" id="{4FF5EB74-652D-4EBC-8305-44307EED8E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35479" y="4649830"/>
            <a:ext cx="832165" cy="832165"/>
          </a:xfrm>
          <a:prstGeom prst="rect">
            <a:avLst/>
          </a:prstGeom>
        </p:spPr>
      </p:pic>
      <p:sp>
        <p:nvSpPr>
          <p:cNvPr id="11" name="Tekstfelt 10">
            <a:extLst>
              <a:ext uri="{FF2B5EF4-FFF2-40B4-BE49-F238E27FC236}">
                <a16:creationId xmlns:a16="http://schemas.microsoft.com/office/drawing/2014/main" id="{8F3826B4-180C-4DA4-B9B5-FA2D5AB678C1}"/>
              </a:ext>
            </a:extLst>
          </p:cNvPr>
          <p:cNvSpPr txBox="1"/>
          <p:nvPr/>
        </p:nvSpPr>
        <p:spPr>
          <a:xfrm>
            <a:off x="1323508" y="1178298"/>
            <a:ext cx="9312676" cy="2585323"/>
          </a:xfrm>
          <a:prstGeom prst="rect">
            <a:avLst/>
          </a:prstGeom>
          <a:noFill/>
        </p:spPr>
        <p:txBody>
          <a:bodyPr wrap="square" rtlCol="0">
            <a:spAutoFit/>
          </a:bodyPr>
          <a:lstStyle/>
          <a:p>
            <a:r>
              <a:rPr lang="da-DK"/>
              <a:t>Vi har ikke bare kunne gå i gang med at afprøve indsatser, men har skulle afklare en række opgaver ingen:</a:t>
            </a:r>
          </a:p>
          <a:p>
            <a:endParaRPr lang="da-DK"/>
          </a:p>
          <a:p>
            <a:pPr marL="285750" indent="-285750">
              <a:buFont typeface="Arial" panose="020B0604020202020204" pitchFamily="34" charset="0"/>
              <a:buChar char="•"/>
            </a:pPr>
            <a:r>
              <a:rPr lang="da-DK"/>
              <a:t>Hvad er en trygheds- og forebyggelsesplan?</a:t>
            </a:r>
          </a:p>
          <a:p>
            <a:pPr marL="285750" indent="-285750">
              <a:buFont typeface="Arial" panose="020B0604020202020204" pitchFamily="34" charset="0"/>
              <a:buChar char="•"/>
            </a:pPr>
            <a:r>
              <a:rPr lang="da-DK"/>
              <a:t>Informationsmateriale</a:t>
            </a:r>
          </a:p>
          <a:p>
            <a:pPr marL="285750" indent="-285750">
              <a:buFont typeface="Arial" panose="020B0604020202020204" pitchFamily="34" charset="0"/>
              <a:buChar char="•"/>
            </a:pPr>
            <a:r>
              <a:rPr lang="da-DK"/>
              <a:t>Samtykkeerklæringer</a:t>
            </a:r>
          </a:p>
          <a:p>
            <a:pPr marL="285750" indent="-285750">
              <a:buFont typeface="Arial" panose="020B0604020202020204" pitchFamily="34" charset="0"/>
              <a:buChar char="•"/>
            </a:pPr>
            <a:r>
              <a:rPr lang="da-DK"/>
              <a:t>Hvilke børn/unge kan vi hjælpe?</a:t>
            </a:r>
          </a:p>
          <a:p>
            <a:pPr marL="285750" indent="-285750">
              <a:buFont typeface="Arial" panose="020B0604020202020204" pitchFamily="34" charset="0"/>
              <a:buChar char="•"/>
            </a:pPr>
            <a:r>
              <a:rPr lang="da-DK"/>
              <a:t>Evalueringsskemaer</a:t>
            </a:r>
          </a:p>
          <a:p>
            <a:pPr marL="285750" indent="-285750">
              <a:buFont typeface="Arial" panose="020B0604020202020204" pitchFamily="34" charset="0"/>
              <a:buChar char="•"/>
            </a:pPr>
            <a:endParaRPr lang="da-DK"/>
          </a:p>
        </p:txBody>
      </p:sp>
    </p:spTree>
    <p:extLst>
      <p:ext uri="{BB962C8B-B14F-4D97-AF65-F5344CB8AC3E}">
        <p14:creationId xmlns:p14="http://schemas.microsoft.com/office/powerpoint/2010/main" val="362867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C79DF-1ADF-4BA9-A40D-2F3BDD7D2088}"/>
              </a:ext>
            </a:extLst>
          </p:cNvPr>
          <p:cNvSpPr>
            <a:spLocks noGrp="1"/>
          </p:cNvSpPr>
          <p:nvPr>
            <p:ph type="title"/>
          </p:nvPr>
        </p:nvSpPr>
        <p:spPr>
          <a:xfrm>
            <a:off x="1262743" y="93392"/>
            <a:ext cx="8758989" cy="1325563"/>
          </a:xfrm>
        </p:spPr>
        <p:txBody>
          <a:bodyPr/>
          <a:lstStyle/>
          <a:p>
            <a:r>
              <a:rPr lang="da-DK"/>
              <a:t>Samskabelse med peers</a:t>
            </a:r>
          </a:p>
        </p:txBody>
      </p:sp>
      <p:pic>
        <p:nvPicPr>
          <p:cNvPr id="4" name="Billede 3">
            <a:extLst>
              <a:ext uri="{FF2B5EF4-FFF2-40B4-BE49-F238E27FC236}">
                <a16:creationId xmlns:a16="http://schemas.microsoft.com/office/drawing/2014/main" id="{655EBABF-F081-413A-92A3-93C2E78E1504}"/>
              </a:ext>
            </a:extLst>
          </p:cNvPr>
          <p:cNvPicPr>
            <a:picLocks noChangeAspect="1"/>
          </p:cNvPicPr>
          <p:nvPr/>
        </p:nvPicPr>
        <p:blipFill>
          <a:blip r:embed="rId3"/>
          <a:stretch>
            <a:fillRect/>
          </a:stretch>
        </p:blipFill>
        <p:spPr>
          <a:xfrm>
            <a:off x="1193216" y="1240971"/>
            <a:ext cx="5228803" cy="5253313"/>
          </a:xfrm>
          <a:prstGeom prst="rect">
            <a:avLst/>
          </a:prstGeom>
        </p:spPr>
      </p:pic>
      <p:pic>
        <p:nvPicPr>
          <p:cNvPr id="5" name="Billede 4">
            <a:extLst>
              <a:ext uri="{FF2B5EF4-FFF2-40B4-BE49-F238E27FC236}">
                <a16:creationId xmlns:a16="http://schemas.microsoft.com/office/drawing/2014/main" id="{DC09498F-54C3-4AB6-95C0-F03A06A58DBA}"/>
              </a:ext>
            </a:extLst>
          </p:cNvPr>
          <p:cNvPicPr>
            <a:picLocks noChangeAspect="1"/>
          </p:cNvPicPr>
          <p:nvPr/>
        </p:nvPicPr>
        <p:blipFill>
          <a:blip r:embed="rId4"/>
          <a:stretch>
            <a:fillRect/>
          </a:stretch>
        </p:blipFill>
        <p:spPr>
          <a:xfrm>
            <a:off x="2471927" y="3648821"/>
            <a:ext cx="2671379" cy="2847217"/>
          </a:xfrm>
          <a:prstGeom prst="rect">
            <a:avLst/>
          </a:prstGeom>
        </p:spPr>
      </p:pic>
      <p:sp>
        <p:nvSpPr>
          <p:cNvPr id="7" name="Tekstfelt 6">
            <a:extLst>
              <a:ext uri="{FF2B5EF4-FFF2-40B4-BE49-F238E27FC236}">
                <a16:creationId xmlns:a16="http://schemas.microsoft.com/office/drawing/2014/main" id="{7DE411E6-1105-4064-9B7D-E6CA4059A58E}"/>
              </a:ext>
            </a:extLst>
          </p:cNvPr>
          <p:cNvSpPr txBox="1"/>
          <p:nvPr/>
        </p:nvSpPr>
        <p:spPr>
          <a:xfrm>
            <a:off x="1487207" y="2810416"/>
            <a:ext cx="1158608" cy="338554"/>
          </a:xfrm>
          <a:prstGeom prst="rect">
            <a:avLst/>
          </a:prstGeom>
          <a:noFill/>
        </p:spPr>
        <p:txBody>
          <a:bodyPr wrap="square" rtlCol="0">
            <a:spAutoFit/>
          </a:bodyPr>
          <a:lstStyle/>
          <a:p>
            <a:r>
              <a:rPr lang="da-DK" sz="1600"/>
              <a:t>Psykiatri</a:t>
            </a:r>
          </a:p>
        </p:txBody>
      </p:sp>
      <p:sp>
        <p:nvSpPr>
          <p:cNvPr id="8" name="Tekstfelt 7">
            <a:extLst>
              <a:ext uri="{FF2B5EF4-FFF2-40B4-BE49-F238E27FC236}">
                <a16:creationId xmlns:a16="http://schemas.microsoft.com/office/drawing/2014/main" id="{BADBC594-0301-4E17-85DE-2DC12C8A6144}"/>
              </a:ext>
            </a:extLst>
          </p:cNvPr>
          <p:cNvSpPr txBox="1"/>
          <p:nvPr/>
        </p:nvSpPr>
        <p:spPr>
          <a:xfrm>
            <a:off x="2583180" y="3353055"/>
            <a:ext cx="891540" cy="338554"/>
          </a:xfrm>
          <a:prstGeom prst="rect">
            <a:avLst/>
          </a:prstGeom>
          <a:noFill/>
        </p:spPr>
        <p:txBody>
          <a:bodyPr wrap="square" rtlCol="0">
            <a:spAutoFit/>
          </a:bodyPr>
          <a:lstStyle/>
          <a:p>
            <a:r>
              <a:rPr lang="da-DK" sz="1600"/>
              <a:t>Patient</a:t>
            </a:r>
          </a:p>
        </p:txBody>
      </p:sp>
      <p:sp>
        <p:nvSpPr>
          <p:cNvPr id="9" name="Tekstfelt 8">
            <a:extLst>
              <a:ext uri="{FF2B5EF4-FFF2-40B4-BE49-F238E27FC236}">
                <a16:creationId xmlns:a16="http://schemas.microsoft.com/office/drawing/2014/main" id="{BFC3F98B-831A-4F00-A4DE-84A63319D96C}"/>
              </a:ext>
            </a:extLst>
          </p:cNvPr>
          <p:cNvSpPr txBox="1"/>
          <p:nvPr/>
        </p:nvSpPr>
        <p:spPr>
          <a:xfrm>
            <a:off x="3233515" y="3368444"/>
            <a:ext cx="1309954" cy="338554"/>
          </a:xfrm>
          <a:prstGeom prst="rect">
            <a:avLst/>
          </a:prstGeom>
          <a:noFill/>
        </p:spPr>
        <p:txBody>
          <a:bodyPr wrap="square" rtlCol="0">
            <a:spAutoFit/>
          </a:bodyPr>
          <a:lstStyle/>
          <a:p>
            <a:r>
              <a:rPr lang="da-DK" sz="1600"/>
              <a:t>Pårørende</a:t>
            </a:r>
          </a:p>
        </p:txBody>
      </p:sp>
      <p:sp>
        <p:nvSpPr>
          <p:cNvPr id="10" name="Tekstfelt 9">
            <a:extLst>
              <a:ext uri="{FF2B5EF4-FFF2-40B4-BE49-F238E27FC236}">
                <a16:creationId xmlns:a16="http://schemas.microsoft.com/office/drawing/2014/main" id="{C856305C-3DD9-44AC-B906-6D8468BD2F21}"/>
              </a:ext>
            </a:extLst>
          </p:cNvPr>
          <p:cNvSpPr txBox="1"/>
          <p:nvPr/>
        </p:nvSpPr>
        <p:spPr>
          <a:xfrm>
            <a:off x="4179511" y="3375681"/>
            <a:ext cx="1309953" cy="338554"/>
          </a:xfrm>
          <a:prstGeom prst="rect">
            <a:avLst/>
          </a:prstGeom>
          <a:noFill/>
        </p:spPr>
        <p:txBody>
          <a:bodyPr wrap="square" rtlCol="0">
            <a:spAutoFit/>
          </a:bodyPr>
          <a:lstStyle/>
          <a:p>
            <a:r>
              <a:rPr lang="da-DK" sz="1600"/>
              <a:t>Kommune</a:t>
            </a:r>
          </a:p>
        </p:txBody>
      </p:sp>
      <p:sp>
        <p:nvSpPr>
          <p:cNvPr id="11" name="Pil: højre 10">
            <a:extLst>
              <a:ext uri="{FF2B5EF4-FFF2-40B4-BE49-F238E27FC236}">
                <a16:creationId xmlns:a16="http://schemas.microsoft.com/office/drawing/2014/main" id="{91B1F3CA-242D-453A-B026-C048ED07B031}"/>
              </a:ext>
            </a:extLst>
          </p:cNvPr>
          <p:cNvSpPr/>
          <p:nvPr/>
        </p:nvSpPr>
        <p:spPr>
          <a:xfrm>
            <a:off x="6096000" y="2258008"/>
            <a:ext cx="2021633" cy="600164"/>
          </a:xfrm>
          <a:prstGeom prst="rightArrow">
            <a:avLst/>
          </a:prstGeom>
          <a:solidFill>
            <a:srgbClr val="49AFC6"/>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96C52865-AD1A-4D46-94C8-A0619A33B0DF}"/>
              </a:ext>
            </a:extLst>
          </p:cNvPr>
          <p:cNvPicPr>
            <a:picLocks noChangeAspect="1"/>
          </p:cNvPicPr>
          <p:nvPr/>
        </p:nvPicPr>
        <p:blipFill>
          <a:blip r:embed="rId5"/>
          <a:stretch>
            <a:fillRect/>
          </a:stretch>
        </p:blipFill>
        <p:spPr>
          <a:xfrm>
            <a:off x="8299199" y="384376"/>
            <a:ext cx="3452093" cy="4121039"/>
          </a:xfrm>
          <a:prstGeom prst="rect">
            <a:avLst/>
          </a:prstGeom>
        </p:spPr>
      </p:pic>
      <p:sp>
        <p:nvSpPr>
          <p:cNvPr id="13" name="Pladsholder til indhold 1">
            <a:extLst>
              <a:ext uri="{FF2B5EF4-FFF2-40B4-BE49-F238E27FC236}">
                <a16:creationId xmlns:a16="http://schemas.microsoft.com/office/drawing/2014/main" id="{DFC54A29-9374-4008-B9D7-2C2BDCEFA613}"/>
              </a:ext>
            </a:extLst>
          </p:cNvPr>
          <p:cNvSpPr txBox="1">
            <a:spLocks/>
          </p:cNvSpPr>
          <p:nvPr/>
        </p:nvSpPr>
        <p:spPr>
          <a:xfrm>
            <a:off x="5859986" y="4310777"/>
            <a:ext cx="4878426" cy="12557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000"/>
              <a:t>Ungepeer boardet skal gennemarbejde:</a:t>
            </a:r>
          </a:p>
          <a:p>
            <a:r>
              <a:rPr lang="da-DK" sz="2000"/>
              <a:t>Trygheds- og forebyggelsesplanen</a:t>
            </a:r>
          </a:p>
          <a:p>
            <a:r>
              <a:rPr lang="da-DK" sz="2000"/>
              <a:t>Patientinformation</a:t>
            </a:r>
          </a:p>
          <a:p>
            <a:r>
              <a:rPr lang="da-DK" sz="2000"/>
              <a:t>Evalueringsskemaer</a:t>
            </a:r>
          </a:p>
          <a:p>
            <a:pPr marL="0" indent="0">
              <a:buNone/>
            </a:pPr>
            <a:endParaRPr lang="da-DK" sz="2000"/>
          </a:p>
          <a:p>
            <a:pPr marL="0" indent="0">
              <a:buNone/>
            </a:pPr>
            <a:r>
              <a:rPr lang="da-DK" sz="2000">
                <a:solidFill>
                  <a:srgbClr val="336600"/>
                </a:solidFill>
                <a:sym typeface="Wingdings" panose="05000000000000000000" pitchFamily="2" charset="2"/>
              </a:rPr>
              <a:t> </a:t>
            </a:r>
            <a:r>
              <a:rPr lang="da-DK" sz="2000">
                <a:sym typeface="Wingdings" panose="05000000000000000000" pitchFamily="2" charset="2"/>
              </a:rPr>
              <a:t>Det tager tid…</a:t>
            </a:r>
            <a:endParaRPr lang="da-DK" sz="2000"/>
          </a:p>
        </p:txBody>
      </p:sp>
      <p:pic>
        <p:nvPicPr>
          <p:cNvPr id="15" name="Grafik 14" descr="Stopur med massiv udfyldning">
            <a:extLst>
              <a:ext uri="{FF2B5EF4-FFF2-40B4-BE49-F238E27FC236}">
                <a16:creationId xmlns:a16="http://schemas.microsoft.com/office/drawing/2014/main" id="{5FEC75E5-38F3-4288-946E-B0D93EB176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0730" y="5850208"/>
            <a:ext cx="914400" cy="914400"/>
          </a:xfrm>
          <a:prstGeom prst="rect">
            <a:avLst/>
          </a:prstGeom>
        </p:spPr>
      </p:pic>
    </p:spTree>
    <p:extLst>
      <p:ext uri="{BB962C8B-B14F-4D97-AF65-F5344CB8AC3E}">
        <p14:creationId xmlns:p14="http://schemas.microsoft.com/office/powerpoint/2010/main" val="216339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D3533-0101-4310-B770-9268B6C07B53}"/>
              </a:ext>
            </a:extLst>
          </p:cNvPr>
          <p:cNvSpPr>
            <a:spLocks noGrp="1"/>
          </p:cNvSpPr>
          <p:nvPr>
            <p:ph type="title"/>
          </p:nvPr>
        </p:nvSpPr>
        <p:spPr>
          <a:xfrm>
            <a:off x="1337569" y="260619"/>
            <a:ext cx="8758989" cy="1325563"/>
          </a:xfrm>
        </p:spPr>
        <p:txBody>
          <a:bodyPr/>
          <a:lstStyle/>
          <a:p>
            <a:r>
              <a:rPr lang="da-DK"/>
              <a:t>Samskabelse med forældre</a:t>
            </a:r>
          </a:p>
        </p:txBody>
      </p:sp>
      <p:sp>
        <p:nvSpPr>
          <p:cNvPr id="3" name="Pladsholder til indhold 2">
            <a:extLst>
              <a:ext uri="{FF2B5EF4-FFF2-40B4-BE49-F238E27FC236}">
                <a16:creationId xmlns:a16="http://schemas.microsoft.com/office/drawing/2014/main" id="{D089E7B4-215E-4257-BC8B-C2034EEB3E22}"/>
              </a:ext>
            </a:extLst>
          </p:cNvPr>
          <p:cNvSpPr>
            <a:spLocks noGrp="1"/>
          </p:cNvSpPr>
          <p:nvPr>
            <p:ph idx="13"/>
          </p:nvPr>
        </p:nvSpPr>
        <p:spPr>
          <a:xfrm>
            <a:off x="6279502" y="2586957"/>
            <a:ext cx="5430416" cy="4010424"/>
          </a:xfrm>
        </p:spPr>
        <p:txBody>
          <a:bodyPr/>
          <a:lstStyle/>
          <a:p>
            <a:pPr marL="0" indent="0">
              <a:buNone/>
            </a:pPr>
            <a:r>
              <a:rPr lang="da-DK"/>
              <a:t>Nyt forældrepeer board skal gennemarbejde:</a:t>
            </a:r>
          </a:p>
          <a:p>
            <a:r>
              <a:rPr lang="da-DK"/>
              <a:t>Trygheds- og forebyggelsesplanen</a:t>
            </a:r>
          </a:p>
          <a:p>
            <a:r>
              <a:rPr lang="da-DK"/>
              <a:t>Informationsmateriale</a:t>
            </a:r>
          </a:p>
          <a:p>
            <a:r>
              <a:rPr lang="da-DK"/>
              <a:t>Evalueringsskemaer</a:t>
            </a:r>
          </a:p>
        </p:txBody>
      </p:sp>
      <p:pic>
        <p:nvPicPr>
          <p:cNvPr id="5" name="Billede 4">
            <a:extLst>
              <a:ext uri="{FF2B5EF4-FFF2-40B4-BE49-F238E27FC236}">
                <a16:creationId xmlns:a16="http://schemas.microsoft.com/office/drawing/2014/main" id="{9D156D39-4FBB-489E-B692-8657282BBED4}"/>
              </a:ext>
            </a:extLst>
          </p:cNvPr>
          <p:cNvPicPr>
            <a:picLocks noChangeAspect="1"/>
          </p:cNvPicPr>
          <p:nvPr/>
        </p:nvPicPr>
        <p:blipFill>
          <a:blip r:embed="rId3"/>
          <a:stretch>
            <a:fillRect/>
          </a:stretch>
        </p:blipFill>
        <p:spPr>
          <a:xfrm>
            <a:off x="1253593" y="1224073"/>
            <a:ext cx="5025909" cy="5475306"/>
          </a:xfrm>
          <a:prstGeom prst="rect">
            <a:avLst/>
          </a:prstGeom>
        </p:spPr>
      </p:pic>
      <p:sp>
        <p:nvSpPr>
          <p:cNvPr id="6" name="Tekstfelt 5">
            <a:extLst>
              <a:ext uri="{FF2B5EF4-FFF2-40B4-BE49-F238E27FC236}">
                <a16:creationId xmlns:a16="http://schemas.microsoft.com/office/drawing/2014/main" id="{198E901E-6E31-4A53-8CC5-0593E2A3915D}"/>
              </a:ext>
            </a:extLst>
          </p:cNvPr>
          <p:cNvSpPr txBox="1"/>
          <p:nvPr/>
        </p:nvSpPr>
        <p:spPr>
          <a:xfrm>
            <a:off x="6782540" y="5317724"/>
            <a:ext cx="3098307" cy="369332"/>
          </a:xfrm>
          <a:prstGeom prst="rect">
            <a:avLst/>
          </a:prstGeom>
          <a:noFill/>
        </p:spPr>
        <p:txBody>
          <a:bodyPr wrap="square" rtlCol="0">
            <a:spAutoFit/>
          </a:bodyPr>
          <a:lstStyle/>
          <a:p>
            <a:r>
              <a:rPr lang="da-DK"/>
              <a:t>Det venter vi på…</a:t>
            </a:r>
          </a:p>
        </p:txBody>
      </p:sp>
      <p:pic>
        <p:nvPicPr>
          <p:cNvPr id="7" name="Grafik 6" descr="Stopur med massiv udfyldning">
            <a:extLst>
              <a:ext uri="{FF2B5EF4-FFF2-40B4-BE49-F238E27FC236}">
                <a16:creationId xmlns:a16="http://schemas.microsoft.com/office/drawing/2014/main" id="{20402963-09E6-4F52-B0A3-749E279720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7510" y="5045190"/>
            <a:ext cx="914400" cy="914400"/>
          </a:xfrm>
          <a:prstGeom prst="rect">
            <a:avLst/>
          </a:prstGeom>
        </p:spPr>
      </p:pic>
    </p:spTree>
    <p:extLst>
      <p:ext uri="{BB962C8B-B14F-4D97-AF65-F5344CB8AC3E}">
        <p14:creationId xmlns:p14="http://schemas.microsoft.com/office/powerpoint/2010/main" val="342436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ekstfelt 5">
            <a:extLst>
              <a:ext uri="{FF2B5EF4-FFF2-40B4-BE49-F238E27FC236}">
                <a16:creationId xmlns:a16="http://schemas.microsoft.com/office/drawing/2014/main" id="{D949851D-27C4-4A7B-8B60-959D6B214E93}"/>
              </a:ext>
            </a:extLst>
          </p:cNvPr>
          <p:cNvSpPr txBox="1"/>
          <p:nvPr/>
        </p:nvSpPr>
        <p:spPr>
          <a:xfrm>
            <a:off x="1903866" y="2163619"/>
            <a:ext cx="5122416" cy="3693319"/>
          </a:xfrm>
          <a:prstGeom prst="rect">
            <a:avLst/>
          </a:prstGeom>
          <a:noFill/>
        </p:spPr>
        <p:txBody>
          <a:bodyPr wrap="square" rtlCol="0">
            <a:spAutoFit/>
          </a:bodyPr>
          <a:lstStyle/>
          <a:p>
            <a:r>
              <a:rPr lang="da-DK" b="1"/>
              <a:t>Deltagerere til netværksmøder:</a:t>
            </a:r>
          </a:p>
          <a:p>
            <a:pPr marL="285750" indent="-285750">
              <a:buFont typeface="Arial" panose="020B0604020202020204" pitchFamily="34" charset="0"/>
              <a:buChar char="•"/>
            </a:pPr>
            <a:r>
              <a:rPr lang="da-DK"/>
              <a:t>Børne- og Ungdomspsykiatrien i Region Nordjylland</a:t>
            </a:r>
          </a:p>
          <a:p>
            <a:pPr marL="285750" indent="-285750">
              <a:buFont typeface="Arial" panose="020B0604020202020204" pitchFamily="34" charset="0"/>
              <a:buChar char="•"/>
            </a:pPr>
            <a:r>
              <a:rPr lang="da-DK"/>
              <a:t>Familiegruppe Nord, Aalborg Kommune</a:t>
            </a:r>
          </a:p>
          <a:p>
            <a:pPr marL="285750" indent="-285750">
              <a:buFont typeface="Arial" panose="020B0604020202020204" pitchFamily="34" charset="0"/>
              <a:buChar char="•"/>
            </a:pPr>
            <a:r>
              <a:rPr lang="da-DK"/>
              <a:t>Børn/unge</a:t>
            </a:r>
          </a:p>
          <a:p>
            <a:pPr marL="285750" indent="-285750">
              <a:buFont typeface="Arial" panose="020B0604020202020204" pitchFamily="34" charset="0"/>
              <a:buChar char="•"/>
            </a:pPr>
            <a:r>
              <a:rPr lang="da-DK"/>
              <a:t>Omsorgspersoner</a:t>
            </a:r>
          </a:p>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a:p>
          <a:p>
            <a:endParaRPr lang="da-DK"/>
          </a:p>
          <a:p>
            <a:r>
              <a:rPr lang="da-DK" b="1"/>
              <a:t>Rollefordeling:</a:t>
            </a:r>
          </a:p>
          <a:p>
            <a:pPr marL="285750" indent="-285750">
              <a:buFont typeface="Arial" panose="020B0604020202020204" pitchFamily="34" charset="0"/>
              <a:buChar char="•"/>
            </a:pPr>
            <a:r>
              <a:rPr lang="da-DK"/>
              <a:t>Psykiatrien og Kommunen har et delt ansvar for at skabe tryghed for barnet/den unge og forebygge tvang</a:t>
            </a:r>
          </a:p>
        </p:txBody>
      </p:sp>
      <p:pic>
        <p:nvPicPr>
          <p:cNvPr id="12" name="Billede 11">
            <a:extLst>
              <a:ext uri="{FF2B5EF4-FFF2-40B4-BE49-F238E27FC236}">
                <a16:creationId xmlns:a16="http://schemas.microsoft.com/office/drawing/2014/main" id="{FF0D8EEA-0801-4548-B0CE-15AEC550C4AC}"/>
              </a:ext>
            </a:extLst>
          </p:cNvPr>
          <p:cNvPicPr>
            <a:picLocks noChangeAspect="1"/>
          </p:cNvPicPr>
          <p:nvPr/>
        </p:nvPicPr>
        <p:blipFill>
          <a:blip r:embed="rId3"/>
          <a:stretch>
            <a:fillRect/>
          </a:stretch>
        </p:blipFill>
        <p:spPr>
          <a:xfrm>
            <a:off x="7258948" y="2163619"/>
            <a:ext cx="4534863" cy="3945920"/>
          </a:xfrm>
          <a:prstGeom prst="rect">
            <a:avLst/>
          </a:prstGeom>
        </p:spPr>
      </p:pic>
    </p:spTree>
    <p:extLst>
      <p:ext uri="{BB962C8B-B14F-4D97-AF65-F5344CB8AC3E}">
        <p14:creationId xmlns:p14="http://schemas.microsoft.com/office/powerpoint/2010/main" val="360462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Hovedstaden</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399992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ekstfelt 5">
            <a:extLst>
              <a:ext uri="{FF2B5EF4-FFF2-40B4-BE49-F238E27FC236}">
                <a16:creationId xmlns:a16="http://schemas.microsoft.com/office/drawing/2014/main" id="{519103EF-73FB-4665-853C-80550215576D}"/>
              </a:ext>
            </a:extLst>
          </p:cNvPr>
          <p:cNvSpPr txBox="1"/>
          <p:nvPr/>
        </p:nvSpPr>
        <p:spPr>
          <a:xfrm>
            <a:off x="1334939" y="1027261"/>
            <a:ext cx="7249223" cy="646331"/>
          </a:xfrm>
          <a:prstGeom prst="rect">
            <a:avLst/>
          </a:prstGeom>
          <a:noFill/>
        </p:spPr>
        <p:txBody>
          <a:bodyPr wrap="square" rtlCol="0">
            <a:spAutoFit/>
          </a:bodyPr>
          <a:lstStyle/>
          <a:p>
            <a:r>
              <a:rPr lang="da-DK" b="1"/>
              <a:t>Tværsektorielle arbejdsgange </a:t>
            </a:r>
            <a:r>
              <a:rPr lang="da-DK"/>
              <a:t>– der skal bygges bro mellem Psykiatri og Kommune:</a:t>
            </a:r>
          </a:p>
        </p:txBody>
      </p:sp>
      <p:sp>
        <p:nvSpPr>
          <p:cNvPr id="13" name="Tekstfelt 12">
            <a:extLst>
              <a:ext uri="{FF2B5EF4-FFF2-40B4-BE49-F238E27FC236}">
                <a16:creationId xmlns:a16="http://schemas.microsoft.com/office/drawing/2014/main" id="{1692CA4F-47E9-4115-BE1A-1355F409D89F}"/>
              </a:ext>
            </a:extLst>
          </p:cNvPr>
          <p:cNvSpPr txBox="1"/>
          <p:nvPr/>
        </p:nvSpPr>
        <p:spPr>
          <a:xfrm>
            <a:off x="1597980" y="1860421"/>
            <a:ext cx="2965141" cy="4524315"/>
          </a:xfrm>
          <a:prstGeom prst="rect">
            <a:avLst/>
          </a:prstGeom>
          <a:noFill/>
        </p:spPr>
        <p:txBody>
          <a:bodyPr wrap="square" rtlCol="0">
            <a:spAutoFit/>
          </a:bodyPr>
          <a:lstStyle/>
          <a:p>
            <a:pPr marL="285750" indent="-285750">
              <a:buFont typeface="Arial" panose="020B0604020202020204" pitchFamily="34" charset="0"/>
              <a:buChar char="•"/>
            </a:pPr>
            <a:r>
              <a:rPr lang="da-DK"/>
              <a:t>Er det Kommunen eller Psykiatrien som tager initiativet til netværksmøderne?</a:t>
            </a:r>
          </a:p>
          <a:p>
            <a:endParaRPr lang="da-DK"/>
          </a:p>
          <a:p>
            <a:pPr marL="285750" indent="-285750">
              <a:buFont typeface="Arial" panose="020B0604020202020204" pitchFamily="34" charset="0"/>
              <a:buChar char="•"/>
            </a:pPr>
            <a:r>
              <a:rPr lang="da-DK"/>
              <a:t>Psykiatrien booker et netværksmøde</a:t>
            </a:r>
          </a:p>
          <a:p>
            <a:endParaRPr lang="da-DK"/>
          </a:p>
          <a:p>
            <a:pPr marL="285750" indent="-285750">
              <a:buFont typeface="Arial" panose="020B0604020202020204" pitchFamily="34" charset="0"/>
              <a:buChar char="•"/>
            </a:pPr>
            <a:r>
              <a:rPr lang="da-DK"/>
              <a:t>Er det en socialrådgiver i Kommunen eller Psykiatrien, som gennemgår trygheds- og forebyggelsesplanen med barnet/den unge inden netværksmødet?</a:t>
            </a:r>
          </a:p>
          <a:p>
            <a:endParaRPr lang="da-DK"/>
          </a:p>
        </p:txBody>
      </p:sp>
      <p:pic>
        <p:nvPicPr>
          <p:cNvPr id="15" name="Billede 14">
            <a:extLst>
              <a:ext uri="{FF2B5EF4-FFF2-40B4-BE49-F238E27FC236}">
                <a16:creationId xmlns:a16="http://schemas.microsoft.com/office/drawing/2014/main" id="{FF598912-8A87-4B8F-B61C-1BAC0BE4B3DC}"/>
              </a:ext>
            </a:extLst>
          </p:cNvPr>
          <p:cNvPicPr>
            <a:picLocks noChangeAspect="1"/>
          </p:cNvPicPr>
          <p:nvPr/>
        </p:nvPicPr>
        <p:blipFill>
          <a:blip r:embed="rId3"/>
          <a:stretch>
            <a:fillRect/>
          </a:stretch>
        </p:blipFill>
        <p:spPr>
          <a:xfrm>
            <a:off x="4744342" y="1524662"/>
            <a:ext cx="7106642" cy="5087060"/>
          </a:xfrm>
          <a:prstGeom prst="rect">
            <a:avLst/>
          </a:prstGeom>
        </p:spPr>
      </p:pic>
    </p:spTree>
    <p:extLst>
      <p:ext uri="{BB962C8B-B14F-4D97-AF65-F5344CB8AC3E}">
        <p14:creationId xmlns:p14="http://schemas.microsoft.com/office/powerpoint/2010/main" val="262598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E94E-5D04-498A-BB29-67988396F152}"/>
              </a:ext>
            </a:extLst>
          </p:cNvPr>
          <p:cNvSpPr>
            <a:spLocks noGrp="1"/>
          </p:cNvSpPr>
          <p:nvPr>
            <p:ph type="title"/>
          </p:nvPr>
        </p:nvSpPr>
        <p:spPr/>
        <p:txBody>
          <a:bodyPr/>
          <a:lstStyle/>
          <a:p>
            <a:r>
              <a:rPr lang="da-DK"/>
              <a:t>Tidsplan for Webinar 25/10 22 </a:t>
            </a:r>
            <a:r>
              <a:rPr lang="da-DK" sz="2000" err="1"/>
              <a:t>kl</a:t>
            </a:r>
            <a:r>
              <a:rPr lang="da-DK" sz="2000"/>
              <a:t> 12.00-15.00 </a:t>
            </a:r>
          </a:p>
        </p:txBody>
      </p:sp>
      <p:sp>
        <p:nvSpPr>
          <p:cNvPr id="3" name="Pladsholder til indhold 2">
            <a:extLst>
              <a:ext uri="{FF2B5EF4-FFF2-40B4-BE49-F238E27FC236}">
                <a16:creationId xmlns:a16="http://schemas.microsoft.com/office/drawing/2014/main" id="{FE0BADD8-E4FD-4144-8E4F-A0A6AA40A256}"/>
              </a:ext>
            </a:extLst>
          </p:cNvPr>
          <p:cNvSpPr>
            <a:spLocks noGrp="1"/>
          </p:cNvSpPr>
          <p:nvPr>
            <p:ph idx="13"/>
          </p:nvPr>
        </p:nvSpPr>
        <p:spPr>
          <a:xfrm>
            <a:off x="1908789" y="2993357"/>
            <a:ext cx="8758989" cy="3203574"/>
          </a:xfrm>
        </p:spPr>
        <p:txBody>
          <a:bodyPr>
            <a:normAutofit/>
          </a:bodyPr>
          <a:lstStyle/>
          <a:p>
            <a:pPr marL="0" indent="0">
              <a:buNone/>
            </a:pPr>
            <a:r>
              <a:rPr lang="da-DK" sz="1800" u="sng">
                <a:effectLst/>
                <a:latin typeface="Calibri" panose="020F0502020204030204" pitchFamily="34" charset="0"/>
                <a:ea typeface="Calibri" panose="020F0502020204030204" pitchFamily="34" charset="0"/>
              </a:rPr>
              <a:t>Erfaringsudveksling og inspiration omkring  LKT Tvangs  primær driver og  Hvordan vi  sikrer fremdrift sammen?</a:t>
            </a:r>
            <a:r>
              <a:rPr lang="da-DK" sz="1800">
                <a:effectLst/>
                <a:latin typeface="Calibri" panose="020F0502020204030204" pitchFamily="34" charset="0"/>
                <a:ea typeface="Calibri" panose="020F0502020204030204" pitchFamily="34" charset="0"/>
              </a:rPr>
              <a:t> </a:t>
            </a: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12.00-12.40 Børne- og  ungesporet tema</a:t>
            </a:r>
            <a:r>
              <a:rPr lang="da-DK" sz="1800">
                <a:effectLst/>
                <a:latin typeface="Calibri" panose="020F0502020204030204" pitchFamily="34" charset="0"/>
                <a:ea typeface="Times New Roman" panose="02020603050405020304" pitchFamily="18" charset="0"/>
              </a:rPr>
              <a:t> : NETVÆRKSMØDER  </a:t>
            </a:r>
          </a:p>
          <a:p>
            <a:pPr marL="342900" lvl="0" indent="-342900">
              <a:buFont typeface="Calibri" panose="020F0502020204030204" pitchFamily="34" charset="0"/>
              <a:buChar char="-"/>
            </a:pPr>
            <a:r>
              <a:rPr lang="da-DK" sz="1800" b="1">
                <a:latin typeface="Calibri" panose="020F0502020204030204" pitchFamily="34" charset="0"/>
                <a:ea typeface="Times New Roman" panose="02020603050405020304" pitchFamily="18" charset="0"/>
              </a:rPr>
              <a:t>12.40-13.20</a:t>
            </a:r>
            <a:r>
              <a:rPr lang="da-DK" sz="1800">
                <a:effectLst/>
                <a:latin typeface="Calibri" panose="020F0502020204030204" pitchFamily="34" charset="0"/>
                <a:ea typeface="Times New Roman" panose="02020603050405020304" pitchFamily="18" charset="0"/>
              </a:rPr>
              <a:t> </a:t>
            </a:r>
            <a:r>
              <a:rPr lang="da-DK" sz="1800" b="1">
                <a:effectLst/>
                <a:latin typeface="Calibri" panose="020F0502020204030204" pitchFamily="34" charset="0"/>
                <a:ea typeface="Times New Roman" panose="02020603050405020304" pitchFamily="18" charset="0"/>
              </a:rPr>
              <a:t>Børne- og  ungesporet tema</a:t>
            </a:r>
            <a:r>
              <a:rPr lang="da-DK" sz="1800">
                <a:effectLst/>
                <a:latin typeface="Calibri" panose="020F0502020204030204" pitchFamily="34" charset="0"/>
                <a:ea typeface="Times New Roman" panose="02020603050405020304" pitchFamily="18" charset="0"/>
              </a:rPr>
              <a:t> TRYGHED OG FOREBYGGELSES PLANER</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13.20-13.30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13.30-14.00 Fælles møde for tovholdere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14.00-14.15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14.15-15.00 Voksensporets tema :</a:t>
            </a:r>
            <a:r>
              <a:rPr lang="da-DK" sz="1800">
                <a:effectLst/>
                <a:latin typeface="Calibri" panose="020F0502020204030204" pitchFamily="34" charset="0"/>
                <a:ea typeface="Times New Roman" panose="02020603050405020304" pitchFamily="18" charset="0"/>
              </a:rPr>
              <a:t> NETVÆRKSMØDER </a:t>
            </a:r>
            <a:endParaRPr lang="da-DK" sz="1800">
              <a:effectLst/>
              <a:latin typeface="Calibri" panose="020F0502020204030204" pitchFamily="34" charset="0"/>
              <a:ea typeface="Calibri" panose="020F0502020204030204" pitchFamily="34" charset="0"/>
            </a:endParaRPr>
          </a:p>
          <a:p>
            <a:pPr marL="0" indent="0">
              <a:buNone/>
            </a:pPr>
            <a:r>
              <a:rPr lang="da-DK" sz="1800">
                <a:effectLst/>
                <a:latin typeface="Calibri" panose="020F0502020204030204" pitchFamily="34" charset="0"/>
                <a:ea typeface="Calibri" panose="020F0502020204030204" pitchFamily="34" charset="0"/>
              </a:rPr>
              <a:t> </a:t>
            </a:r>
          </a:p>
          <a:p>
            <a:endParaRPr lang="da-DK"/>
          </a:p>
        </p:txBody>
      </p:sp>
    </p:spTree>
    <p:extLst>
      <p:ext uri="{BB962C8B-B14F-4D97-AF65-F5344CB8AC3E}">
        <p14:creationId xmlns:p14="http://schemas.microsoft.com/office/powerpoint/2010/main" val="751128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2554545"/>
          </a:xfrm>
          <a:prstGeom prst="rect">
            <a:avLst/>
          </a:prstGeom>
        </p:spPr>
        <p:txBody>
          <a:bodyPr wrap="square">
            <a:spAutoFit/>
          </a:bodyPr>
          <a:lstStyle/>
          <a:p>
            <a:r>
              <a:rPr lang="da-DK" sz="4000">
                <a:ea typeface="Verdana" panose="020B0604030504040204" pitchFamily="34" charset="0"/>
                <a:cs typeface="Verdana" panose="020B0604030504040204" pitchFamily="34" charset="0"/>
              </a:rPr>
              <a:t>Trygheds og forebyggelsesplaner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Nord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300313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ekstfelt 5">
            <a:extLst>
              <a:ext uri="{FF2B5EF4-FFF2-40B4-BE49-F238E27FC236}">
                <a16:creationId xmlns:a16="http://schemas.microsoft.com/office/drawing/2014/main" id="{67D41C45-D0BD-4604-85D8-940047AE5F78}"/>
              </a:ext>
            </a:extLst>
          </p:cNvPr>
          <p:cNvSpPr txBox="1"/>
          <p:nvPr/>
        </p:nvSpPr>
        <p:spPr>
          <a:xfrm>
            <a:off x="1910042" y="1888268"/>
            <a:ext cx="3923930" cy="4801314"/>
          </a:xfrm>
          <a:prstGeom prst="rect">
            <a:avLst/>
          </a:prstGeom>
          <a:noFill/>
        </p:spPr>
        <p:txBody>
          <a:bodyPr wrap="square" rtlCol="0">
            <a:spAutoFit/>
          </a:bodyPr>
          <a:lstStyle/>
          <a:p>
            <a:r>
              <a:rPr lang="da-DK"/>
              <a:t>Trygheds- og forebyggelsesplanen tager udgangspunkt i LKT-tvang projektbeskrivelsen, </a:t>
            </a:r>
            <a:r>
              <a:rPr lang="da-DK">
                <a:solidFill>
                  <a:srgbClr val="336600"/>
                </a:solidFill>
              </a:rPr>
              <a:t>men…</a:t>
            </a:r>
          </a:p>
          <a:p>
            <a:endParaRPr lang="da-DK"/>
          </a:p>
          <a:p>
            <a:pPr marL="285750" indent="-285750">
              <a:buFont typeface="Arial" panose="020B0604020202020204" pitchFamily="34" charset="0"/>
              <a:buChar char="•"/>
            </a:pPr>
            <a:r>
              <a:rPr lang="da-DK"/>
              <a:t>Fokus skal være på barnet/den unge</a:t>
            </a:r>
          </a:p>
          <a:p>
            <a:pPr marL="285750" indent="-285750">
              <a:buFont typeface="Arial" panose="020B0604020202020204" pitchFamily="34" charset="0"/>
              <a:buChar char="•"/>
            </a:pPr>
            <a:r>
              <a:rPr lang="da-DK"/>
              <a:t>Sprogbruget skal kunne forstås af en 12-årig</a:t>
            </a:r>
          </a:p>
          <a:p>
            <a:pPr marL="285750" indent="-285750">
              <a:buFont typeface="Arial" panose="020B0604020202020204" pitchFamily="34" charset="0"/>
              <a:buChar char="•"/>
            </a:pPr>
            <a:endParaRPr lang="da-DK"/>
          </a:p>
          <a:p>
            <a:r>
              <a:rPr lang="da-DK"/>
              <a:t>Netværksmødet skal ikke være overvældende for barnet/den unge! </a:t>
            </a:r>
            <a:r>
              <a:rPr lang="da-DK">
                <a:solidFill>
                  <a:srgbClr val="336600"/>
                </a:solidFill>
                <a:sym typeface="Wingdings" panose="05000000000000000000" pitchFamily="2" charset="2"/>
              </a:rPr>
              <a:t></a:t>
            </a:r>
            <a:r>
              <a:rPr lang="da-DK">
                <a:sym typeface="Wingdings" panose="05000000000000000000" pitchFamily="2" charset="2"/>
              </a:rPr>
              <a:t> derfor er det vigtigt, at trygheds- og forebyggelsesplanen gennemgås med barnet/den unge inden netværksmødet</a:t>
            </a:r>
          </a:p>
          <a:p>
            <a:endParaRPr lang="da-DK">
              <a:sym typeface="Wingdings" panose="05000000000000000000" pitchFamily="2" charset="2"/>
            </a:endParaRPr>
          </a:p>
          <a:p>
            <a:r>
              <a:rPr lang="da-DK">
                <a:sym typeface="Wingdings" panose="05000000000000000000" pitchFamily="2" charset="2"/>
              </a:rPr>
              <a:t>Barnet/den unge skal være med til at bestemme, hvem der er omsorgspersonerne</a:t>
            </a:r>
            <a:endParaRPr lang="da-DK"/>
          </a:p>
        </p:txBody>
      </p:sp>
      <p:pic>
        <p:nvPicPr>
          <p:cNvPr id="11" name="Billede 10">
            <a:extLst>
              <a:ext uri="{FF2B5EF4-FFF2-40B4-BE49-F238E27FC236}">
                <a16:creationId xmlns:a16="http://schemas.microsoft.com/office/drawing/2014/main" id="{96CB7E4C-93C1-43CB-AC29-33B9E9D13B43}"/>
              </a:ext>
            </a:extLst>
          </p:cNvPr>
          <p:cNvPicPr/>
          <p:nvPr/>
        </p:nvPicPr>
        <p:blipFill>
          <a:blip r:embed="rId3"/>
          <a:stretch>
            <a:fillRect/>
          </a:stretch>
        </p:blipFill>
        <p:spPr>
          <a:xfrm>
            <a:off x="7143183" y="1443564"/>
            <a:ext cx="3577701" cy="4849100"/>
          </a:xfrm>
          <a:prstGeom prst="rect">
            <a:avLst/>
          </a:prstGeom>
        </p:spPr>
      </p:pic>
      <p:sp>
        <p:nvSpPr>
          <p:cNvPr id="2" name="Tekstfelt 1">
            <a:extLst>
              <a:ext uri="{FF2B5EF4-FFF2-40B4-BE49-F238E27FC236}">
                <a16:creationId xmlns:a16="http://schemas.microsoft.com/office/drawing/2014/main" id="{0AE7CD5C-CBBC-4569-AAC1-2D008F1DDBF1}"/>
              </a:ext>
            </a:extLst>
          </p:cNvPr>
          <p:cNvSpPr txBox="1"/>
          <p:nvPr/>
        </p:nvSpPr>
        <p:spPr>
          <a:xfrm>
            <a:off x="8932033" y="-59846"/>
            <a:ext cx="2211696" cy="369332"/>
          </a:xfrm>
          <a:prstGeom prst="rect">
            <a:avLst/>
          </a:prstGeom>
          <a:noFill/>
        </p:spPr>
        <p:txBody>
          <a:bodyPr wrap="none" rtlCol="0">
            <a:spAutoFit/>
          </a:bodyPr>
          <a:lstStyle/>
          <a:p>
            <a:r>
              <a:rPr lang="da-DK"/>
              <a:t>B&amp;U </a:t>
            </a:r>
            <a:r>
              <a:rPr lang="da-DK" err="1"/>
              <a:t>Reg</a:t>
            </a:r>
            <a:r>
              <a:rPr lang="da-DK"/>
              <a:t>. Nordjylland</a:t>
            </a:r>
          </a:p>
        </p:txBody>
      </p:sp>
    </p:spTree>
    <p:extLst>
      <p:ext uri="{BB962C8B-B14F-4D97-AF65-F5344CB8AC3E}">
        <p14:creationId xmlns:p14="http://schemas.microsoft.com/office/powerpoint/2010/main" val="2854205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11" name="Billede 10">
            <a:extLst>
              <a:ext uri="{FF2B5EF4-FFF2-40B4-BE49-F238E27FC236}">
                <a16:creationId xmlns:a16="http://schemas.microsoft.com/office/drawing/2014/main" id="{088B43FF-5142-4BF2-A4C0-FE36A56E671E}"/>
              </a:ext>
            </a:extLst>
          </p:cNvPr>
          <p:cNvPicPr>
            <a:picLocks noChangeAspect="1"/>
          </p:cNvPicPr>
          <p:nvPr/>
        </p:nvPicPr>
        <p:blipFill>
          <a:blip r:embed="rId3"/>
          <a:stretch>
            <a:fillRect/>
          </a:stretch>
        </p:blipFill>
        <p:spPr>
          <a:xfrm>
            <a:off x="1311032" y="0"/>
            <a:ext cx="10688522" cy="6858000"/>
          </a:xfrm>
          <a:prstGeom prst="rect">
            <a:avLst/>
          </a:prstGeom>
        </p:spPr>
      </p:pic>
    </p:spTree>
    <p:extLst>
      <p:ext uri="{BB962C8B-B14F-4D97-AF65-F5344CB8AC3E}">
        <p14:creationId xmlns:p14="http://schemas.microsoft.com/office/powerpoint/2010/main" val="166364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10" name="Rektangel 9">
            <a:extLst>
              <a:ext uri="{FF2B5EF4-FFF2-40B4-BE49-F238E27FC236}">
                <a16:creationId xmlns:a16="http://schemas.microsoft.com/office/drawing/2014/main" id="{F5D3D1EE-EA87-4F29-866F-0742CA75F6C1}"/>
              </a:ext>
            </a:extLst>
          </p:cNvPr>
          <p:cNvSpPr/>
          <p:nvPr/>
        </p:nvSpPr>
        <p:spPr>
          <a:xfrm>
            <a:off x="1960090" y="124820"/>
            <a:ext cx="7929634" cy="1077218"/>
          </a:xfrm>
          <a:prstGeom prst="rect">
            <a:avLst/>
          </a:prstGeom>
        </p:spPr>
        <p:txBody>
          <a:bodyPr wrap="square">
            <a:spAutoFit/>
          </a:bodyPr>
          <a:lstStyle/>
          <a:p>
            <a:r>
              <a:rPr lang="da-DK" sz="3200" b="1">
                <a:ea typeface="Verdana" panose="020B0604030504040204" pitchFamily="34" charset="0"/>
                <a:cs typeface="Verdana" panose="020B0604030504040204" pitchFamily="34" charset="0"/>
              </a:rPr>
              <a:t>TRYGHEDS- og FOREBYGGELSESPLANER</a:t>
            </a:r>
          </a:p>
          <a:p>
            <a:r>
              <a:rPr lang="da-DK" sz="3200" b="1">
                <a:solidFill>
                  <a:srgbClr val="336600"/>
                </a:solidFill>
                <a:ea typeface="Verdana" panose="020B0604030504040204" pitchFamily="34" charset="0"/>
                <a:cs typeface="Verdana" panose="020B0604030504040204" pitchFamily="34" charset="0"/>
                <a:sym typeface="Wingdings" panose="05000000000000000000" pitchFamily="2" charset="2"/>
              </a:rPr>
              <a:t>Evaluering</a:t>
            </a:r>
            <a:endParaRPr lang="da-DK" sz="3200" b="1">
              <a:solidFill>
                <a:srgbClr val="336600"/>
              </a:solidFill>
              <a:ea typeface="Verdana" panose="020B0604030504040204" pitchFamily="34" charset="0"/>
              <a:cs typeface="Verdana" panose="020B0604030504040204" pitchFamily="34" charset="0"/>
            </a:endParaRPr>
          </a:p>
        </p:txBody>
      </p:sp>
      <p:pic>
        <p:nvPicPr>
          <p:cNvPr id="11" name="Billede 10">
            <a:extLst>
              <a:ext uri="{FF2B5EF4-FFF2-40B4-BE49-F238E27FC236}">
                <a16:creationId xmlns:a16="http://schemas.microsoft.com/office/drawing/2014/main" id="{29C0D00D-B74D-45A2-8B65-A7E868324AFE}"/>
              </a:ext>
            </a:extLst>
          </p:cNvPr>
          <p:cNvPicPr>
            <a:picLocks noChangeAspect="1"/>
          </p:cNvPicPr>
          <p:nvPr/>
        </p:nvPicPr>
        <p:blipFill>
          <a:blip r:embed="rId3"/>
          <a:stretch>
            <a:fillRect/>
          </a:stretch>
        </p:blipFill>
        <p:spPr>
          <a:xfrm>
            <a:off x="4863811" y="714798"/>
            <a:ext cx="5706999" cy="6046819"/>
          </a:xfrm>
          <a:prstGeom prst="rect">
            <a:avLst/>
          </a:prstGeom>
        </p:spPr>
      </p:pic>
      <p:sp>
        <p:nvSpPr>
          <p:cNvPr id="15" name="Rektangel 14">
            <a:extLst>
              <a:ext uri="{FF2B5EF4-FFF2-40B4-BE49-F238E27FC236}">
                <a16:creationId xmlns:a16="http://schemas.microsoft.com/office/drawing/2014/main" id="{CB9BBA39-2489-4CBA-8CD6-9959E9369A05}"/>
              </a:ext>
            </a:extLst>
          </p:cNvPr>
          <p:cNvSpPr/>
          <p:nvPr/>
        </p:nvSpPr>
        <p:spPr>
          <a:xfrm>
            <a:off x="6427433" y="2707689"/>
            <a:ext cx="2827879" cy="399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C777A67E-15E6-473D-A89E-57798DAC0AE0}"/>
              </a:ext>
            </a:extLst>
          </p:cNvPr>
          <p:cNvPicPr>
            <a:picLocks noChangeAspect="1"/>
          </p:cNvPicPr>
          <p:nvPr/>
        </p:nvPicPr>
        <p:blipFill>
          <a:blip r:embed="rId4"/>
          <a:stretch>
            <a:fillRect/>
          </a:stretch>
        </p:blipFill>
        <p:spPr>
          <a:xfrm>
            <a:off x="6726791" y="2615122"/>
            <a:ext cx="2229161" cy="1000265"/>
          </a:xfrm>
          <a:prstGeom prst="rect">
            <a:avLst/>
          </a:prstGeom>
        </p:spPr>
      </p:pic>
      <p:sp>
        <p:nvSpPr>
          <p:cNvPr id="16" name="Tekstfelt 15">
            <a:extLst>
              <a:ext uri="{FF2B5EF4-FFF2-40B4-BE49-F238E27FC236}">
                <a16:creationId xmlns:a16="http://schemas.microsoft.com/office/drawing/2014/main" id="{3F01D696-9237-4C3F-AC7D-9E5BE421F419}"/>
              </a:ext>
            </a:extLst>
          </p:cNvPr>
          <p:cNvSpPr txBox="1"/>
          <p:nvPr/>
        </p:nvSpPr>
        <p:spPr>
          <a:xfrm>
            <a:off x="1553592" y="1837678"/>
            <a:ext cx="3558341" cy="3416320"/>
          </a:xfrm>
          <a:prstGeom prst="rect">
            <a:avLst/>
          </a:prstGeom>
          <a:noFill/>
        </p:spPr>
        <p:txBody>
          <a:bodyPr wrap="square" rtlCol="0">
            <a:spAutoFit/>
          </a:bodyPr>
          <a:lstStyle/>
          <a:p>
            <a:pPr marL="285750" indent="-285750">
              <a:buFont typeface="Arial" panose="020B0604020202020204" pitchFamily="34" charset="0"/>
              <a:buChar char="•"/>
            </a:pPr>
            <a:r>
              <a:rPr lang="da-DK"/>
              <a:t>Svært at se en effekt af trygheds- og forebyggelsesplanerne gennem tvangsdata</a:t>
            </a:r>
          </a:p>
          <a:p>
            <a:endParaRPr lang="da-DK"/>
          </a:p>
          <a:p>
            <a:pPr marL="285750" indent="-285750">
              <a:buFont typeface="Arial" panose="020B0604020202020204" pitchFamily="34" charset="0"/>
              <a:buChar char="•"/>
            </a:pPr>
            <a:r>
              <a:rPr lang="da-DK"/>
              <a:t>Evalueringsskema dannet på baggrund af tidligere evalueringer fra børn/unge i Aalborg Kommune og VIVE</a:t>
            </a:r>
          </a:p>
          <a:p>
            <a:endParaRPr lang="da-DK"/>
          </a:p>
          <a:p>
            <a:pPr marL="285750" indent="-285750">
              <a:buFont typeface="Arial" panose="020B0604020202020204" pitchFamily="34" charset="0"/>
              <a:buChar char="•"/>
            </a:pPr>
            <a:r>
              <a:rPr lang="da-DK"/>
              <a:t>Børn/unge, omsorgspersoner og sundhedsprofessionelles perspektiver evalueres</a:t>
            </a:r>
          </a:p>
        </p:txBody>
      </p:sp>
    </p:spTree>
    <p:extLst>
      <p:ext uri="{BB962C8B-B14F-4D97-AF65-F5344CB8AC3E}">
        <p14:creationId xmlns:p14="http://schemas.microsoft.com/office/powerpoint/2010/main" val="18558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2554545"/>
          </a:xfrm>
          <a:prstGeom prst="rect">
            <a:avLst/>
          </a:prstGeom>
        </p:spPr>
        <p:txBody>
          <a:bodyPr wrap="square">
            <a:spAutoFit/>
          </a:bodyPr>
          <a:lstStyle/>
          <a:p>
            <a:r>
              <a:rPr lang="da-DK" sz="4000">
                <a:ea typeface="Verdana" panose="020B0604030504040204" pitchFamily="34" charset="0"/>
                <a:cs typeface="Verdana" panose="020B0604030504040204" pitchFamily="34" charset="0"/>
              </a:rPr>
              <a:t>Trygheds og forebyggelsesplaner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Hovedstaden</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2378547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447800" y="2515091"/>
            <a:ext cx="9013379" cy="3069280"/>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Grundoplysninger som ved KP/UA</a:t>
            </a:r>
            <a:br>
              <a:rPr lang="da-DK" sz="1800" b="1">
                <a:latin typeface="+mn-lt"/>
                <a:ea typeface="Verdana"/>
                <a:cs typeface="Times New Roman"/>
              </a:rPr>
            </a:br>
            <a:r>
              <a:rPr lang="da-DK" sz="1600">
                <a:latin typeface="+mn-lt"/>
                <a:ea typeface="Verdana"/>
                <a:cs typeface="Times New Roman"/>
              </a:rPr>
              <a:t> </a:t>
            </a:r>
            <a:r>
              <a:rPr lang="da-DK" sz="1800">
                <a:latin typeface="+mn-lt"/>
                <a:ea typeface="Verdana"/>
                <a:cs typeface="Times New Roman"/>
              </a:rPr>
              <a:t>Vi vil inddrage vores ungementorer og forældrerepræsentanter ift. at kvalificere indhold i planen</a:t>
            </a:r>
            <a:br>
              <a:rPr lang="da-DK" sz="16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Fokus på barnet/den unge samt forældrenes rolle </a:t>
            </a:r>
            <a:br>
              <a:rPr lang="da-DK" sz="1800" b="1">
                <a:latin typeface="+mn-lt"/>
                <a:ea typeface="Verdana"/>
                <a:cs typeface="Times New Roman"/>
              </a:rPr>
            </a:br>
            <a:r>
              <a:rPr lang="da-DK" sz="1800">
                <a:latin typeface="+mn-lt"/>
                <a:ea typeface="Verdana"/>
                <a:cs typeface="Times New Roman"/>
              </a:rPr>
              <a:t>Med henblik på at barnets/den unges og forældrenes perspektiv i videst muligt omfang inddrages i planen, med udgangspunkt i et fagligt perspektiv</a:t>
            </a: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Særlig opmærksomhed på forebyggelse af tvang </a:t>
            </a:r>
            <a:br>
              <a:rPr lang="da-DK" sz="1800" b="1">
                <a:latin typeface="+mn-lt"/>
                <a:ea typeface="Verdana"/>
                <a:cs typeface="Times New Roman"/>
              </a:rPr>
            </a:br>
            <a:r>
              <a:rPr lang="da-DK" sz="1800">
                <a:latin typeface="+mn-lt"/>
                <a:ea typeface="Verdana"/>
                <a:cs typeface="Times New Roman"/>
              </a:rPr>
              <a:t>Vi har i høj grad inddraget, barnets/den unges præferencer ift. til nedbringelse af tvang og sikret disse indskrevet i planen</a:t>
            </a:r>
            <a:br>
              <a:rPr lang="da-DK" sz="1300" i="1">
                <a:latin typeface="+mn-lt"/>
                <a:ea typeface="Verdana"/>
                <a:cs typeface="Times New Roman"/>
              </a:rPr>
            </a:b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r>
              <a:rPr lang="da-DK" sz="2400" b="1">
                <a:latin typeface="+mn-lt"/>
                <a:ea typeface="Verdana"/>
                <a:cs typeface="Times New Roman"/>
              </a:rPr>
              <a:t> </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felt 8">
            <a:extLst>
              <a:ext uri="{FF2B5EF4-FFF2-40B4-BE49-F238E27FC236}">
                <a16:creationId xmlns:a16="http://schemas.microsoft.com/office/drawing/2014/main" id="{46938892-ACD4-4061-B08F-5AD6349D2C50}"/>
              </a:ext>
            </a:extLst>
          </p:cNvPr>
          <p:cNvSpPr txBox="1"/>
          <p:nvPr/>
        </p:nvSpPr>
        <p:spPr>
          <a:xfrm>
            <a:off x="6221186" y="0"/>
            <a:ext cx="60975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a:ea typeface="+mn-ea"/>
                <a:cs typeface="+mn-cs"/>
              </a:rPr>
              <a:t>Døgninstitutionsteam (DIT). Børne- og unge psykiatri, Region Hovedstaden Psykiatri</a:t>
            </a:r>
          </a:p>
        </p:txBody>
      </p:sp>
    </p:spTree>
    <p:extLst>
      <p:ext uri="{BB962C8B-B14F-4D97-AF65-F5344CB8AC3E}">
        <p14:creationId xmlns:p14="http://schemas.microsoft.com/office/powerpoint/2010/main" val="4249247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458686" y="2234640"/>
            <a:ext cx="9188884" cy="5853446"/>
          </a:xfrm>
        </p:spPr>
        <p:txBody>
          <a:bodyPr>
            <a:normAutofit fontScale="90000"/>
          </a:bodyPr>
          <a:lstStyle/>
          <a:p>
            <a:pPr marL="457200"/>
            <a:r>
              <a:rPr lang="da-DK" sz="1800" b="1">
                <a:latin typeface="+mn-lt"/>
                <a:ea typeface="Verdana"/>
                <a:cs typeface="Times New Roman"/>
              </a:rPr>
              <a:t>Plan overføres til en KP/UA ved overgang til voksenpsykiatrien </a:t>
            </a:r>
            <a:br>
              <a:rPr lang="da-DK" sz="1800" b="1">
                <a:latin typeface="+mn-lt"/>
                <a:ea typeface="Verdana"/>
                <a:cs typeface="Times New Roman"/>
              </a:rPr>
            </a:br>
            <a:br>
              <a:rPr lang="da-DK" sz="1800" b="1">
                <a:latin typeface="+mn-lt"/>
                <a:ea typeface="Verdana"/>
                <a:cs typeface="Times New Roman"/>
              </a:rPr>
            </a:br>
            <a:r>
              <a:rPr lang="da-DK" sz="1400">
                <a:solidFill>
                  <a:srgbClr val="222222"/>
                </a:solidFill>
                <a:latin typeface="Verdana" panose="020B0604030504040204" pitchFamily="34" charset="0"/>
              </a:rPr>
              <a:t>Vi arbejder ud fra en vejledning omkring h</a:t>
            </a:r>
            <a:r>
              <a:rPr lang="da-DK" sz="1400" i="0">
                <a:solidFill>
                  <a:srgbClr val="222222"/>
                </a:solidFill>
                <a:effectLst/>
                <a:latin typeface="Verdana" panose="020B0604030504040204" pitchFamily="34" charset="0"/>
              </a:rPr>
              <a:t>envisning af patienter fra børne- og ungdomspsykiatri til videre behandling i psykiatri - sikre overgange. I denne arbejdsgang skal vi have sikret at trygheds- og forebyggelsesplanen konverteres til en gældende UA/KP.</a:t>
            </a:r>
            <a:br>
              <a:rPr lang="da-DK" sz="2000">
                <a:solidFill>
                  <a:srgbClr val="FF0000"/>
                </a:solidFill>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Shared decision </a:t>
            </a:r>
            <a:r>
              <a:rPr lang="da-DK" sz="1800" b="1" err="1">
                <a:latin typeface="+mn-lt"/>
                <a:ea typeface="Verdana"/>
                <a:cs typeface="Times New Roman"/>
              </a:rPr>
              <a:t>making</a:t>
            </a:r>
            <a:r>
              <a:rPr lang="da-DK" sz="1800" b="1">
                <a:latin typeface="+mn-lt"/>
                <a:ea typeface="Verdana"/>
                <a:cs typeface="Times New Roman"/>
              </a:rPr>
              <a:t>  </a:t>
            </a: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24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4963886"/>
            <a:ext cx="8067964" cy="16110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375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600">
                <a:latin typeface="+mn-lt"/>
                <a:ea typeface="Verdana"/>
                <a:cs typeface="Times New Roman"/>
              </a:rPr>
              <a:t>Vi arbejder tæt sammen med døgnafsnit og aktuelle døgninstitutioner.</a:t>
            </a: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Vores arbejde med at kvalificere indhold i trygheds- og forebyggelsesplaner, skal sikre at planen er forståelig og kan anvendes af alle parter, patient, netværk, døgnafsnit, døgninstitution og DIT-teamet.</a:t>
            </a:r>
            <a:br>
              <a:rPr lang="da-DK" sz="1600">
                <a:latin typeface="+mn-lt"/>
                <a:ea typeface="Verdana"/>
                <a:cs typeface="Times New Roman"/>
              </a:rPr>
            </a:br>
            <a:br>
              <a:rPr lang="da-DK" sz="1600">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a:extLst>
              <a:ext uri="{FF2B5EF4-FFF2-40B4-BE49-F238E27FC236}">
                <a16:creationId xmlns:a16="http://schemas.microsoft.com/office/drawing/2014/main" id="{F5D3D1EE-EA87-4F29-866F-0742CA75F6C1}"/>
              </a:ext>
            </a:extLst>
          </p:cNvPr>
          <p:cNvSpPr/>
          <p:nvPr/>
        </p:nvSpPr>
        <p:spPr>
          <a:xfrm>
            <a:off x="1960090" y="124820"/>
            <a:ext cx="5183093" cy="1077218"/>
          </a:xfrm>
          <a:prstGeom prst="rect">
            <a:avLst/>
          </a:prstGeom>
        </p:spPr>
        <p:txBody>
          <a:bodyPr wrap="square">
            <a:spAutoFit/>
          </a:bodyPr>
          <a:lstStyle/>
          <a:p>
            <a:r>
              <a:rPr lang="da-DK" sz="3200" b="1">
                <a:ea typeface="Verdana" panose="020B0604030504040204" pitchFamily="34" charset="0"/>
                <a:cs typeface="Verdana" panose="020B0604030504040204" pitchFamily="34" charset="0"/>
              </a:rPr>
              <a:t>TRYGHEDS- og FOREBYGGELSESPLANER</a:t>
            </a:r>
          </a:p>
        </p:txBody>
      </p:sp>
    </p:spTree>
    <p:extLst>
      <p:ext uri="{BB962C8B-B14F-4D97-AF65-F5344CB8AC3E}">
        <p14:creationId xmlns:p14="http://schemas.microsoft.com/office/powerpoint/2010/main" val="94171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191494" y="39952"/>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1807029" y="2032923"/>
            <a:ext cx="9074497" cy="106148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Døgninstitutionsteam (DIT). Børne- og unge psykiatri, Region Hovedstaden Psykiatri</a:t>
            </a:r>
          </a:p>
          <a:p>
            <a:endParaRPr lang="da-DK"/>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409122" y="3178629"/>
            <a:ext cx="7936540" cy="2330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a:p>
        </p:txBody>
      </p:sp>
      <p:sp>
        <p:nvSpPr>
          <p:cNvPr id="10" name="Tekstfelt 9">
            <a:extLst>
              <a:ext uri="{FF2B5EF4-FFF2-40B4-BE49-F238E27FC236}">
                <a16:creationId xmlns:a16="http://schemas.microsoft.com/office/drawing/2014/main" id="{1BC550B5-7FC6-488C-91F0-1426DA904B36}"/>
              </a:ext>
            </a:extLst>
          </p:cNvPr>
          <p:cNvSpPr txBox="1"/>
          <p:nvPr/>
        </p:nvSpPr>
        <p:spPr>
          <a:xfrm>
            <a:off x="1807028" y="3105834"/>
            <a:ext cx="8871857" cy="2215991"/>
          </a:xfrm>
          <a:prstGeom prst="rect">
            <a:avLst/>
          </a:prstGeom>
          <a:noFill/>
        </p:spPr>
        <p:txBody>
          <a:bodyPr wrap="square">
            <a:spAutoFit/>
          </a:bodyPr>
          <a:lstStyle/>
          <a:p>
            <a:r>
              <a:rPr lang="da-DK" sz="2000"/>
              <a:t>Primære drivere er trygheds- og forebyggelsesplaner (TFP).</a:t>
            </a:r>
          </a:p>
          <a:p>
            <a:endParaRPr lang="da-DK" sz="2000"/>
          </a:p>
          <a:p>
            <a:r>
              <a:rPr lang="da-DK" sz="2000"/>
              <a:t>DIT har arbejdet på at kvalificere indholdet i TFP, så planen er målrettet børn/unge og deres netværk, samt har fokus på nedbringelse af tvang. </a:t>
            </a:r>
          </a:p>
          <a:p>
            <a:r>
              <a:rPr lang="da-DK" sz="2000"/>
              <a:t>Så de allerede eksisterende lovkrav i UA/KP, bliver tilpasset børne- og unge psykiatri.</a:t>
            </a:r>
          </a:p>
          <a:p>
            <a:endParaRPr lang="da-DK" sz="2000"/>
          </a:p>
          <a:p>
            <a:r>
              <a:rPr lang="da-DK"/>
              <a:t> </a:t>
            </a:r>
          </a:p>
        </p:txBody>
      </p:sp>
    </p:spTree>
    <p:extLst>
      <p:ext uri="{BB962C8B-B14F-4D97-AF65-F5344CB8AC3E}">
        <p14:creationId xmlns:p14="http://schemas.microsoft.com/office/powerpoint/2010/main" val="2492691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2554545"/>
          </a:xfrm>
          <a:prstGeom prst="rect">
            <a:avLst/>
          </a:prstGeom>
        </p:spPr>
        <p:txBody>
          <a:bodyPr wrap="square">
            <a:spAutoFit/>
          </a:bodyPr>
          <a:lstStyle/>
          <a:p>
            <a:r>
              <a:rPr lang="da-DK" sz="4000">
                <a:ea typeface="Verdana" panose="020B0604030504040204" pitchFamily="34" charset="0"/>
                <a:cs typeface="Verdana" panose="020B0604030504040204" pitchFamily="34" charset="0"/>
              </a:rPr>
              <a:t>Trygheds og forebyggelsesplaner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Sjælland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1271941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574479" y="1917577"/>
            <a:ext cx="7886700" cy="3980548"/>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Grundoplysninger som ved kriseplan/udskrivningsaftale</a:t>
            </a:r>
            <a:br>
              <a:rPr lang="da-DK" sz="1800" b="1">
                <a:latin typeface="+mn-lt"/>
                <a:ea typeface="Verdana"/>
                <a:cs typeface="Times New Roman"/>
              </a:rPr>
            </a:br>
            <a:r>
              <a:rPr lang="da-DK" sz="1800" b="1">
                <a:latin typeface="+mn-lt"/>
                <a:ea typeface="Verdana"/>
                <a:cs typeface="Times New Roman"/>
              </a:rPr>
              <a:t> </a:t>
            </a:r>
            <a:r>
              <a:rPr lang="da-DK" sz="1300">
                <a:latin typeface="+mn-lt"/>
                <a:ea typeface="Verdana"/>
                <a:cs typeface="Times New Roman"/>
              </a:rPr>
              <a:t>*</a:t>
            </a:r>
            <a:r>
              <a:rPr lang="da-DK" sz="1300" i="1">
                <a:latin typeface="+mn-lt"/>
                <a:ea typeface="Verdana"/>
                <a:cs typeface="Times New Roman"/>
              </a:rPr>
              <a:t>hvilke ideer har I testet og hvad er resultatet deraf  …..</a:t>
            </a:r>
            <a:br>
              <a:rPr lang="da-DK" sz="1300" i="1">
                <a:latin typeface="+mn-lt"/>
                <a:ea typeface="Verdana"/>
                <a:cs typeface="Times New Roman"/>
              </a:rPr>
            </a:br>
            <a:r>
              <a:rPr lang="da-DK" sz="1300" i="1">
                <a:latin typeface="+mn-lt"/>
                <a:ea typeface="Verdana"/>
                <a:cs typeface="Times New Roman"/>
              </a:rPr>
              <a:t>Kriseplaner/tryghedsaftaler: vi har erfaringsudveksling på hinandens planer. Der har været udfordring med samtykke til udveksling af en konkret plan mellem parterne.</a:t>
            </a:r>
            <a:br>
              <a:rPr lang="da-DK" sz="1300" i="1">
                <a:latin typeface="+mn-lt"/>
                <a:ea typeface="Verdana"/>
                <a:cs typeface="Times New Roman"/>
              </a:rPr>
            </a:br>
            <a:r>
              <a:rPr lang="da-DK" sz="1300" i="1">
                <a:latin typeface="+mn-lt"/>
                <a:ea typeface="Verdana"/>
                <a:cs typeface="Times New Roman"/>
              </a:rPr>
              <a:t>Vi har konkluderet, at den unge selv godt kan vælge at overbringe sin egen plan til den anden instans.</a:t>
            </a:r>
            <a:br>
              <a:rPr lang="da-DK" sz="1300">
                <a:latin typeface="+mn-lt"/>
                <a:ea typeface="Verdana"/>
                <a:cs typeface="Times New Roman"/>
              </a:rPr>
            </a:br>
            <a:br>
              <a:rPr lang="da-DK" sz="1300" i="1">
                <a:latin typeface="+mn-lt"/>
                <a:ea typeface="Verdana"/>
                <a:cs typeface="Times New Roman"/>
              </a:rPr>
            </a:br>
            <a:r>
              <a:rPr lang="da-DK" sz="1300" i="1">
                <a:latin typeface="+mn-lt"/>
                <a:ea typeface="Verdana"/>
                <a:cs typeface="Times New Roman"/>
              </a:rPr>
              <a:t>Udskrivningsaftale: ikke relevant for B&amp;U</a:t>
            </a:r>
            <a:br>
              <a:rPr lang="da-DK" sz="1300" i="1">
                <a:latin typeface="+mn-lt"/>
                <a:ea typeface="Verdana"/>
                <a:cs typeface="Times New Roman"/>
              </a:rPr>
            </a:br>
            <a:r>
              <a:rPr lang="da-DK" sz="1300" i="1">
                <a:latin typeface="+mn-lt"/>
                <a:ea typeface="Verdana"/>
                <a:cs typeface="Times New Roman"/>
              </a:rPr>
              <a:t>Telefonopringning/kontakt mellem partnerne efter en indlæggelse. Tilbud om kom-godt-hjem-samtale.</a:t>
            </a: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Fokus på barnet/den unge samt forældrenes rolle </a:t>
            </a:r>
            <a:br>
              <a:rPr lang="da-DK" sz="1800" b="1">
                <a:latin typeface="+mn-lt"/>
                <a:ea typeface="Verdana"/>
                <a:cs typeface="Times New Roman"/>
              </a:rPr>
            </a:br>
            <a:r>
              <a:rPr lang="da-DK" sz="1300">
                <a:latin typeface="+mn-lt"/>
                <a:ea typeface="Verdana"/>
                <a:cs typeface="Times New Roman"/>
              </a:rPr>
              <a:t> *</a:t>
            </a:r>
            <a:r>
              <a:rPr lang="da-DK" sz="1300" i="1">
                <a:latin typeface="+mn-lt"/>
                <a:ea typeface="Verdana"/>
                <a:cs typeface="Times New Roman"/>
              </a:rPr>
              <a:t>hvordan har I defineret og arbejdet med rollerne </a:t>
            </a:r>
            <a:br>
              <a:rPr lang="da-DK" sz="1300" i="1">
                <a:latin typeface="+mn-lt"/>
                <a:ea typeface="Verdana"/>
                <a:cs typeface="Times New Roman"/>
              </a:rPr>
            </a:br>
            <a:r>
              <a:rPr lang="da-DK" sz="1300" i="1" err="1">
                <a:latin typeface="+mn-lt"/>
                <a:ea typeface="Verdana"/>
                <a:cs typeface="Times New Roman"/>
              </a:rPr>
              <a:t>Platangården</a:t>
            </a:r>
            <a:r>
              <a:rPr lang="da-DK" sz="1300" i="1">
                <a:latin typeface="+mn-lt"/>
                <a:ea typeface="Verdana"/>
                <a:cs typeface="Times New Roman"/>
              </a:rPr>
              <a:t> informerer og har dialog med forældremyndighed. </a:t>
            </a:r>
            <a:br>
              <a:rPr lang="da-DK" sz="1300" i="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Særlig opmærksomhed på forebyggelse af tvang </a:t>
            </a:r>
            <a:br>
              <a:rPr lang="da-DK" sz="1800" b="1">
                <a:latin typeface="+mn-lt"/>
                <a:ea typeface="Verdana"/>
                <a:cs typeface="Times New Roman"/>
              </a:rPr>
            </a:br>
            <a:r>
              <a:rPr lang="da-DK" sz="3200" b="1">
                <a:latin typeface="+mn-lt"/>
                <a:ea typeface="Verdana"/>
                <a:cs typeface="Times New Roman"/>
              </a:rPr>
              <a:t> </a:t>
            </a:r>
            <a:r>
              <a:rPr lang="da-DK" sz="1300">
                <a:latin typeface="+mn-lt"/>
                <a:ea typeface="Verdana"/>
                <a:cs typeface="Times New Roman"/>
              </a:rPr>
              <a:t>*</a:t>
            </a:r>
            <a:r>
              <a:rPr lang="da-DK" sz="1300" i="1">
                <a:latin typeface="+mn-lt"/>
                <a:ea typeface="Verdana"/>
                <a:cs typeface="Times New Roman"/>
              </a:rPr>
              <a:t>hvilke ideer har I testet og hvad er resultatet deraf  …..</a:t>
            </a:r>
            <a:br>
              <a:rPr lang="da-DK" sz="1300" i="1">
                <a:latin typeface="+mn-lt"/>
                <a:ea typeface="Verdana"/>
                <a:cs typeface="Times New Roman"/>
              </a:rPr>
            </a:br>
            <a:r>
              <a:rPr lang="da-DK" sz="1300" i="1">
                <a:latin typeface="+mn-lt"/>
                <a:ea typeface="Verdana"/>
                <a:cs typeface="Times New Roman"/>
              </a:rPr>
              <a:t>Vi har haft en ung med ”brugerstyret seng” med aftale om frivillig indlæggelse, inden selvskade og adfærd har eskaleret, så vedkommende undgik indlæggelse med tvang. </a:t>
            </a:r>
            <a:br>
              <a:rPr lang="da-DK" sz="1300">
                <a:latin typeface="+mn-lt"/>
                <a:ea typeface="Verdana"/>
                <a:cs typeface="Times New Roman"/>
              </a:rPr>
            </a:br>
            <a:r>
              <a:rPr lang="da-DK" sz="2400" b="1">
                <a:latin typeface="+mn-lt"/>
                <a:ea typeface="Verdana"/>
                <a:cs typeface="Times New Roman"/>
              </a:rPr>
              <a:t> </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2902" y="5267221"/>
            <a:ext cx="1350475"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felt 8">
            <a:extLst>
              <a:ext uri="{FF2B5EF4-FFF2-40B4-BE49-F238E27FC236}">
                <a16:creationId xmlns:a16="http://schemas.microsoft.com/office/drawing/2014/main" id="{BFCC4333-E5F0-4D8D-BC16-AC2948D66ACA}"/>
              </a:ext>
            </a:extLst>
          </p:cNvPr>
          <p:cNvSpPr txBox="1"/>
          <p:nvPr/>
        </p:nvSpPr>
        <p:spPr>
          <a:xfrm>
            <a:off x="7789362" y="0"/>
            <a:ext cx="6097554" cy="369332"/>
          </a:xfrm>
          <a:prstGeom prst="rect">
            <a:avLst/>
          </a:prstGeom>
          <a:noFill/>
        </p:spPr>
        <p:txBody>
          <a:bodyPr wrap="square">
            <a:spAutoFit/>
          </a:bodyPr>
          <a:lstStyle/>
          <a:p>
            <a:r>
              <a:rPr lang="da-DK"/>
              <a:t>Børne- og ungesporet, Region Sjælland</a:t>
            </a:r>
          </a:p>
        </p:txBody>
      </p:sp>
    </p:spTree>
    <p:extLst>
      <p:ext uri="{BB962C8B-B14F-4D97-AF65-F5344CB8AC3E}">
        <p14:creationId xmlns:p14="http://schemas.microsoft.com/office/powerpoint/2010/main" val="3061627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760870" y="2234640"/>
            <a:ext cx="7886700" cy="4042692"/>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Plan overføres til en KP/UA ved overgang til voksenpsykiatrien </a:t>
            </a:r>
            <a:br>
              <a:rPr lang="da-DK" sz="1800" b="1">
                <a:latin typeface="+mn-lt"/>
                <a:ea typeface="Verdana"/>
                <a:cs typeface="Times New Roman"/>
              </a:rPr>
            </a:br>
            <a:r>
              <a:rPr lang="da-DK" sz="1300">
                <a:latin typeface="+mn-lt"/>
                <a:ea typeface="Verdana"/>
                <a:cs typeface="Times New Roman"/>
              </a:rPr>
              <a:t>*ikke aktuelt</a:t>
            </a: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Shared decision </a:t>
            </a:r>
            <a:r>
              <a:rPr lang="da-DK" sz="1800" b="1" err="1">
                <a:latin typeface="+mn-lt"/>
                <a:ea typeface="Verdana"/>
                <a:cs typeface="Times New Roman"/>
              </a:rPr>
              <a:t>making</a:t>
            </a:r>
            <a:r>
              <a:rPr lang="da-DK" sz="1800" b="1">
                <a:latin typeface="+mn-lt"/>
                <a:ea typeface="Verdana"/>
                <a:cs typeface="Times New Roman"/>
              </a:rPr>
              <a:t>  </a:t>
            </a:r>
            <a:br>
              <a:rPr lang="da-DK" sz="1800" b="1">
                <a:latin typeface="+mn-lt"/>
                <a:ea typeface="Verdana"/>
                <a:cs typeface="Times New Roman"/>
              </a:rPr>
            </a:br>
            <a:r>
              <a:rPr lang="da-DK" sz="1300">
                <a:latin typeface="+mn-lt"/>
                <a:ea typeface="Verdana"/>
                <a:cs typeface="Times New Roman"/>
              </a:rPr>
              <a:t>*ikke aktuelt endnu</a:t>
            </a:r>
            <a:br>
              <a:rPr lang="da-DK" sz="24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5183093"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TRYGHEDS- og FOREBYGGELSESPLANER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72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300">
                <a:latin typeface="+mn-lt"/>
                <a:ea typeface="Verdana"/>
                <a:cs typeface="Times New Roman"/>
              </a:rPr>
              <a:t> *</a:t>
            </a:r>
            <a:r>
              <a:rPr lang="da-DK" sz="1300" i="1">
                <a:latin typeface="+mn-lt"/>
                <a:ea typeface="Verdana"/>
                <a:cs typeface="Times New Roman"/>
              </a:rPr>
              <a:t>hvordan er jeres arbejdsgang </a:t>
            </a:r>
            <a:br>
              <a:rPr lang="da-DK" sz="1300" i="1">
                <a:latin typeface="+mn-lt"/>
                <a:ea typeface="Verdana"/>
                <a:cs typeface="Times New Roman"/>
              </a:rPr>
            </a:br>
            <a:br>
              <a:rPr lang="da-DK" sz="1300" i="1">
                <a:latin typeface="+mn-lt"/>
                <a:ea typeface="Verdana"/>
                <a:cs typeface="Times New Roman"/>
              </a:rPr>
            </a:br>
            <a:r>
              <a:rPr lang="da-DK" sz="1300" i="1">
                <a:latin typeface="+mn-lt"/>
                <a:ea typeface="Verdana"/>
                <a:cs typeface="Times New Roman"/>
              </a:rPr>
              <a:t>Vi har afholdt </a:t>
            </a:r>
            <a:r>
              <a:rPr lang="da-DK" sz="1300" i="1" err="1">
                <a:latin typeface="+mn-lt"/>
                <a:ea typeface="Verdana"/>
                <a:cs typeface="Times New Roman"/>
              </a:rPr>
              <a:t>netærksmøde</a:t>
            </a:r>
            <a:r>
              <a:rPr lang="da-DK" sz="1300" i="1">
                <a:latin typeface="+mn-lt"/>
                <a:ea typeface="Verdana"/>
                <a:cs typeface="Times New Roman"/>
              </a:rPr>
              <a:t>/Koordinerende indsatsplanmøder.</a:t>
            </a: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2400" b="1">
                <a:latin typeface="+mn-lt"/>
                <a:ea typeface="Verdana"/>
                <a:cs typeface="Times New Roman"/>
              </a:rPr>
              <a:t> </a:t>
            </a:r>
            <a:r>
              <a:rPr lang="da-DK" sz="1300" i="1">
                <a:latin typeface="+mn-lt"/>
                <a:ea typeface="Verdana"/>
                <a:cs typeface="Times New Roman"/>
              </a:rPr>
              <a:t>*har I identificeret nogle? </a:t>
            </a:r>
            <a:br>
              <a:rPr lang="da-DK" sz="1300" i="1">
                <a:latin typeface="+mn-lt"/>
                <a:ea typeface="Verdana"/>
                <a:cs typeface="Times New Roman"/>
              </a:rPr>
            </a:br>
            <a:r>
              <a:rPr lang="da-DK" sz="1300" i="1">
                <a:latin typeface="+mn-lt"/>
                <a:ea typeface="Verdana"/>
                <a:cs typeface="Times New Roman"/>
              </a:rPr>
              <a:t>Udfordring med samtykke.</a:t>
            </a:r>
            <a:br>
              <a:rPr lang="da-DK" sz="1300" i="1">
                <a:latin typeface="+mn-lt"/>
                <a:ea typeface="Verdana"/>
                <a:cs typeface="Times New Roman"/>
              </a:rPr>
            </a:br>
            <a:br>
              <a:rPr lang="da-DK" sz="1300" i="1">
                <a:latin typeface="+mn-lt"/>
                <a:ea typeface="Verdana"/>
                <a:cs typeface="Times New Roman"/>
              </a:rPr>
            </a:br>
            <a:r>
              <a:rPr lang="da-DK" sz="1300" i="1">
                <a:latin typeface="+mn-lt"/>
                <a:ea typeface="Verdana"/>
                <a:cs typeface="Times New Roman"/>
              </a:rPr>
              <a:t>Udskiftning af personale i døgnafsnit, som ikke kender til LKT-tvang-samarbejdet. Døgnafsnittet har mange udskiftninger qua uddannelsessted fx.</a:t>
            </a:r>
            <a:br>
              <a:rPr lang="da-DK" sz="1300" i="1">
                <a:latin typeface="+mn-lt"/>
                <a:ea typeface="Verdana"/>
                <a:cs typeface="Times New Roman"/>
              </a:rPr>
            </a:br>
            <a:br>
              <a:rPr lang="da-DK" sz="1300" i="1">
                <a:latin typeface="+mn-lt"/>
                <a:ea typeface="Verdana"/>
                <a:cs typeface="Times New Roman"/>
              </a:rPr>
            </a:br>
            <a:r>
              <a:rPr lang="da-DK" sz="1300" i="1">
                <a:latin typeface="+mn-lt"/>
                <a:ea typeface="Verdana"/>
                <a:cs typeface="Times New Roman"/>
              </a:rPr>
              <a:t>Informationer om LKT-tvang er personafhængigt i form af forbedringsteamet, hvor der også har været mange udskiftninger. Endnu har teamet ikke udviklet en model der mindsker personafhængigheden for overlevering af informationer.</a:t>
            </a: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a:extLst>
              <a:ext uri="{FF2B5EF4-FFF2-40B4-BE49-F238E27FC236}">
                <a16:creationId xmlns:a16="http://schemas.microsoft.com/office/drawing/2014/main" id="{F5D3D1EE-EA87-4F29-866F-0742CA75F6C1}"/>
              </a:ext>
            </a:extLst>
          </p:cNvPr>
          <p:cNvSpPr/>
          <p:nvPr/>
        </p:nvSpPr>
        <p:spPr>
          <a:xfrm>
            <a:off x="1960090" y="124820"/>
            <a:ext cx="5183093" cy="1077218"/>
          </a:xfrm>
          <a:prstGeom prst="rect">
            <a:avLst/>
          </a:prstGeom>
        </p:spPr>
        <p:txBody>
          <a:bodyPr wrap="square">
            <a:spAutoFit/>
          </a:bodyPr>
          <a:lstStyle/>
          <a:p>
            <a:r>
              <a:rPr lang="da-DK" sz="3200" b="1">
                <a:ea typeface="Verdana" panose="020B0604030504040204" pitchFamily="34" charset="0"/>
                <a:cs typeface="Verdana" panose="020B0604030504040204" pitchFamily="34" charset="0"/>
              </a:rPr>
              <a:t>TRYGHEDS- og FOREBYGGELSESPLANER</a:t>
            </a:r>
          </a:p>
        </p:txBody>
      </p:sp>
    </p:spTree>
    <p:extLst>
      <p:ext uri="{BB962C8B-B14F-4D97-AF65-F5344CB8AC3E}">
        <p14:creationId xmlns:p14="http://schemas.microsoft.com/office/powerpoint/2010/main" val="2283450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2554545"/>
          </a:xfrm>
          <a:prstGeom prst="rect">
            <a:avLst/>
          </a:prstGeom>
        </p:spPr>
        <p:txBody>
          <a:bodyPr wrap="square">
            <a:spAutoFit/>
          </a:bodyPr>
          <a:lstStyle/>
          <a:p>
            <a:r>
              <a:rPr lang="da-DK" sz="4000">
                <a:ea typeface="Verdana" panose="020B0604030504040204" pitchFamily="34" charset="0"/>
                <a:cs typeface="Verdana" panose="020B0604030504040204" pitchFamily="34" charset="0"/>
              </a:rPr>
              <a:t>Trygheds og forebyggelsesplaner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Midt</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1880210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253332" y="648991"/>
            <a:ext cx="8621941" cy="523220"/>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Trygheds- og Forebyggelsesplan</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6" name="Titel 5"/>
          <p:cNvSpPr>
            <a:spLocks noGrp="1"/>
          </p:cNvSpPr>
          <p:nvPr>
            <p:ph type="title"/>
          </p:nvPr>
        </p:nvSpPr>
        <p:spPr>
          <a:xfrm>
            <a:off x="1203569" y="1414584"/>
            <a:ext cx="10902462" cy="5298831"/>
          </a:xfrm>
        </p:spPr>
        <p:txBody>
          <a:bodyPr>
            <a:normAutofit/>
          </a:bodyPr>
          <a:lstStyle/>
          <a:p>
            <a:br>
              <a:rPr lang="da-DK" sz="1400"/>
            </a:br>
            <a:br>
              <a:rPr lang="da-DK" sz="1400"/>
            </a:br>
            <a:endParaRPr lang="da-DK" sz="1400"/>
          </a:p>
        </p:txBody>
      </p:sp>
      <p:sp>
        <p:nvSpPr>
          <p:cNvPr id="11" name="Tekstfelt 10"/>
          <p:cNvSpPr txBox="1"/>
          <p:nvPr/>
        </p:nvSpPr>
        <p:spPr>
          <a:xfrm>
            <a:off x="1203569" y="1086337"/>
            <a:ext cx="3016739" cy="369332"/>
          </a:xfrm>
          <a:prstGeom prst="rect">
            <a:avLst/>
          </a:prstGeom>
          <a:noFill/>
        </p:spPr>
        <p:txBody>
          <a:bodyPr wrap="square" rtlCol="0">
            <a:spAutoFit/>
          </a:bodyPr>
          <a:lstStyle/>
          <a:p>
            <a:r>
              <a:rPr lang="da-DK" b="1"/>
              <a:t> </a:t>
            </a:r>
          </a:p>
        </p:txBody>
      </p:sp>
      <p:sp>
        <p:nvSpPr>
          <p:cNvPr id="12" name="Højrepil 11"/>
          <p:cNvSpPr/>
          <p:nvPr/>
        </p:nvSpPr>
        <p:spPr>
          <a:xfrm>
            <a:off x="1414583" y="1312985"/>
            <a:ext cx="3391878" cy="711200"/>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1. Baseline og forberedelser</a:t>
            </a:r>
          </a:p>
        </p:txBody>
      </p:sp>
      <p:sp>
        <p:nvSpPr>
          <p:cNvPr id="13" name="Højrepil 12"/>
          <p:cNvSpPr/>
          <p:nvPr/>
        </p:nvSpPr>
        <p:spPr>
          <a:xfrm>
            <a:off x="4943230" y="1340340"/>
            <a:ext cx="3391878" cy="711200"/>
          </a:xfrm>
          <a:prstGeom prst="rightArrow">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2. Udfærdigelse af ny plan</a:t>
            </a:r>
          </a:p>
        </p:txBody>
      </p:sp>
      <p:sp>
        <p:nvSpPr>
          <p:cNvPr id="14" name="Højrepil 13"/>
          <p:cNvSpPr/>
          <p:nvPr/>
        </p:nvSpPr>
        <p:spPr>
          <a:xfrm>
            <a:off x="8612552" y="1312986"/>
            <a:ext cx="3391878" cy="711200"/>
          </a:xfrm>
          <a:prstGeom prst="rightArrow">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 3. Afprøvninger + justeringer</a:t>
            </a:r>
          </a:p>
        </p:txBody>
      </p:sp>
      <p:graphicFrame>
        <p:nvGraphicFramePr>
          <p:cNvPr id="15" name="Tabel 14"/>
          <p:cNvGraphicFramePr>
            <a:graphicFrameLocks noGrp="1"/>
          </p:cNvGraphicFramePr>
          <p:nvPr/>
        </p:nvGraphicFramePr>
        <p:xfrm>
          <a:off x="1344247" y="2095173"/>
          <a:ext cx="10746154" cy="4358640"/>
        </p:xfrm>
        <a:graphic>
          <a:graphicData uri="http://schemas.openxmlformats.org/drawingml/2006/table">
            <a:tbl>
              <a:tblPr firstRow="1" bandRow="1">
                <a:tableStyleId>{5940675A-B579-460E-94D1-54222C63F5DA}</a:tableStyleId>
              </a:tblPr>
              <a:tblGrid>
                <a:gridCol w="3493477">
                  <a:extLst>
                    <a:ext uri="{9D8B030D-6E8A-4147-A177-3AD203B41FA5}">
                      <a16:colId xmlns:a16="http://schemas.microsoft.com/office/drawing/2014/main" val="1600163725"/>
                    </a:ext>
                  </a:extLst>
                </a:gridCol>
                <a:gridCol w="3670626">
                  <a:extLst>
                    <a:ext uri="{9D8B030D-6E8A-4147-A177-3AD203B41FA5}">
                      <a16:colId xmlns:a16="http://schemas.microsoft.com/office/drawing/2014/main" val="480755670"/>
                    </a:ext>
                  </a:extLst>
                </a:gridCol>
                <a:gridCol w="3582051">
                  <a:extLst>
                    <a:ext uri="{9D8B030D-6E8A-4147-A177-3AD203B41FA5}">
                      <a16:colId xmlns:a16="http://schemas.microsoft.com/office/drawing/2014/main" val="1857625131"/>
                    </a:ext>
                  </a:extLst>
                </a:gridCol>
              </a:tblGrid>
              <a:tr h="3984080">
                <a:tc>
                  <a:txBody>
                    <a:bodyPr/>
                    <a:lstStyle/>
                    <a:p>
                      <a:r>
                        <a:rPr lang="da-DK" sz="1400"/>
                        <a:t>Udveksling af viden omkring tvang/magt mellem sektorer – Hvordan forstår</a:t>
                      </a:r>
                      <a:r>
                        <a:rPr lang="da-DK" sz="1400" baseline="0"/>
                        <a:t> vi det tværsektorielt?</a:t>
                      </a:r>
                    </a:p>
                    <a:p>
                      <a:endParaRPr lang="da-DK" sz="14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Interview med unge på tværs af sektorer</a:t>
                      </a:r>
                      <a:br>
                        <a:rPr lang="da-DK" sz="1400"/>
                      </a:br>
                      <a:r>
                        <a:rPr lang="da-DK" sz="1400"/>
                        <a:t>Hvad er vigtigt for dem ift. planen? </a:t>
                      </a:r>
                      <a:br>
                        <a:rPr lang="da-DK" sz="1400"/>
                      </a:br>
                      <a:br>
                        <a:rPr lang="da-DK" sz="1400"/>
                      </a:br>
                      <a:r>
                        <a:rPr lang="da-DK" sz="1400"/>
                        <a:t>Journal, akt og dagbogs audit på tværs af sektorer</a:t>
                      </a:r>
                      <a:r>
                        <a:rPr lang="da-DK" sz="1400" baseline="0"/>
                        <a:t> – </a:t>
                      </a:r>
                      <a:r>
                        <a:rPr lang="da-DK" sz="1400"/>
                        <a:t>Hvordan forstår vi forløbene?</a:t>
                      </a:r>
                      <a:br>
                        <a:rPr lang="da-DK" sz="1400"/>
                      </a:br>
                      <a:br>
                        <a:rPr lang="da-DK" sz="1400"/>
                      </a:br>
                      <a:r>
                        <a:rPr lang="da-DK" sz="1400"/>
                        <a:t>Data om tvang/magt</a:t>
                      </a:r>
                    </a:p>
                    <a:p>
                      <a:endParaRPr lang="da-DK" sz="1400"/>
                    </a:p>
                    <a:p>
                      <a:r>
                        <a:rPr lang="da-DK" sz="1400" err="1"/>
                        <a:t>Mapping</a:t>
                      </a:r>
                      <a:r>
                        <a:rPr lang="da-DK" sz="1400"/>
                        <a:t> af planer tværsektorielt – Hvilke planer møder den unge</a:t>
                      </a:r>
                      <a:r>
                        <a:rPr lang="da-DK" sz="1400" baseline="0"/>
                        <a:t>?</a:t>
                      </a:r>
                      <a:br>
                        <a:rPr lang="da-DK" sz="1400"/>
                      </a:br>
                      <a:br>
                        <a:rPr lang="da-DK" sz="1400"/>
                      </a:br>
                      <a:br>
                        <a:rPr lang="da-DK" sz="1400"/>
                      </a:br>
                      <a:endParaRPr lang="da-DK" sz="1400"/>
                    </a:p>
                    <a:p>
                      <a:pPr marL="0" marR="0" lvl="0" indent="0" algn="l" defTabSz="914400" rtl="0" eaLnBrk="1" fontAlgn="auto" latinLnBrk="0" hangingPunct="1">
                        <a:lnSpc>
                          <a:spcPct val="100000"/>
                        </a:lnSpc>
                        <a:spcBef>
                          <a:spcPts val="0"/>
                        </a:spcBef>
                        <a:spcAft>
                          <a:spcPts val="0"/>
                        </a:spcAft>
                        <a:buClrTx/>
                        <a:buSzTx/>
                        <a:buFontTx/>
                        <a:buNone/>
                        <a:tabLst/>
                        <a:defRPr/>
                      </a:pPr>
                      <a:br>
                        <a:rPr lang="da-DK" sz="1400"/>
                      </a:br>
                      <a:br>
                        <a:rPr lang="da-DK" sz="1400"/>
                      </a:br>
                      <a:endParaRPr lang="da-DK" sz="1400"/>
                    </a:p>
                  </a:txBody>
                  <a:tcPr/>
                </a:tc>
                <a:tc>
                  <a:txBody>
                    <a:bodyPr/>
                    <a:lstStyle/>
                    <a:p>
                      <a:r>
                        <a:rPr lang="da-DK" sz="1400"/>
                        <a:t>Det</a:t>
                      </a:r>
                      <a:r>
                        <a:rPr lang="da-DK" sz="1400" baseline="0"/>
                        <a:t> skal være den unges plan (Shared Decision Making)</a:t>
                      </a:r>
                    </a:p>
                    <a:p>
                      <a:endParaRPr lang="da-DK" sz="1400" baseline="0"/>
                    </a:p>
                    <a:p>
                      <a:r>
                        <a:rPr lang="da-DK" sz="1400" baseline="0"/>
                        <a:t>Den skal specifikt handle om Tryghed- og Forebyggelse</a:t>
                      </a:r>
                    </a:p>
                    <a:p>
                      <a:endParaRPr lang="da-DK" sz="1400" baseline="0"/>
                    </a:p>
                    <a:p>
                      <a:r>
                        <a:rPr lang="da-DK" sz="1400" baseline="0"/>
                        <a:t>Den skal bygge på de erfaringer vi har fra baseline analysen</a:t>
                      </a:r>
                    </a:p>
                    <a:p>
                      <a:endParaRPr lang="da-DK" sz="1400" baseline="0"/>
                    </a:p>
                    <a:p>
                      <a:r>
                        <a:rPr lang="da-DK" sz="1400" baseline="0"/>
                        <a:t>Den skal ”pakkes ind” i tværsektorielle arbejdsgange/aftaler</a:t>
                      </a:r>
                    </a:p>
                    <a:p>
                      <a:endParaRPr lang="da-DK" sz="1400" baseline="0"/>
                    </a:p>
                    <a:p>
                      <a:r>
                        <a:rPr lang="da-DK" sz="1400" baseline="0"/>
                        <a:t>Den skal kunne ”vandre” på tværs af sektorer – Hvordan deler vi viden?</a:t>
                      </a:r>
                    </a:p>
                    <a:p>
                      <a:endParaRPr lang="da-DK" sz="1400" baseline="0"/>
                    </a:p>
                    <a:p>
                      <a:r>
                        <a:rPr lang="da-DK" sz="1400" baseline="0"/>
                        <a:t>Den skal (på sigt) kunne konverteres til udskrivelsesaftaler- og koordinationsplaner</a:t>
                      </a:r>
                    </a:p>
                    <a:p>
                      <a:endParaRPr lang="da-DK" sz="1400" baseline="0"/>
                    </a:p>
                    <a:p>
                      <a:endParaRPr lang="da-DK" sz="1400" baseline="0"/>
                    </a:p>
                  </a:txBody>
                  <a:tcPr/>
                </a:tc>
                <a:tc>
                  <a:txBody>
                    <a:bodyPr/>
                    <a:lstStyle/>
                    <a:p>
                      <a:r>
                        <a:rPr lang="da-DK" sz="1400"/>
                        <a:t>Løbende</a:t>
                      </a:r>
                      <a:r>
                        <a:rPr lang="da-DK" sz="1400" baseline="0"/>
                        <a:t> mini</a:t>
                      </a:r>
                      <a:r>
                        <a:rPr lang="da-DK" sz="1400"/>
                        <a:t>afprøvninger + justering</a:t>
                      </a:r>
                    </a:p>
                    <a:p>
                      <a:endParaRPr lang="da-DK" sz="1400" baseline="0"/>
                    </a:p>
                    <a:p>
                      <a:r>
                        <a:rPr lang="da-DK" sz="1400" baseline="0"/>
                        <a:t>Der udarbejdes (1/10) vejledning til professionelle</a:t>
                      </a:r>
                    </a:p>
                    <a:p>
                      <a:endParaRPr lang="da-DK" sz="1400" baseline="0"/>
                    </a:p>
                    <a:p>
                      <a:r>
                        <a:rPr lang="da-DK" sz="1400" baseline="0"/>
                        <a:t>Der udarbejdes (1/10) hjælpeark til samtalen</a:t>
                      </a:r>
                    </a:p>
                    <a:p>
                      <a:endParaRPr lang="da-DK" sz="1400" baseline="0"/>
                    </a:p>
                    <a:p>
                      <a:r>
                        <a:rPr lang="da-DK" sz="1400" baseline="0"/>
                        <a:t>Der udarbejdes (13/10) informationsmateriale til samarbejdspartnere</a:t>
                      </a:r>
                    </a:p>
                    <a:p>
                      <a:endParaRPr lang="da-DK" sz="1400"/>
                    </a:p>
                    <a:p>
                      <a:r>
                        <a:rPr lang="da-DK" sz="1400"/>
                        <a:t>Der skal udarbejdes information til den unge </a:t>
                      </a:r>
                    </a:p>
                    <a:p>
                      <a:endParaRPr lang="da-DK" sz="1400"/>
                    </a:p>
                    <a:p>
                      <a:r>
                        <a:rPr lang="da-DK" sz="1400"/>
                        <a:t>Der skal laves digitalt indhold i en app</a:t>
                      </a:r>
                    </a:p>
                    <a:p>
                      <a:endParaRPr lang="da-DK" sz="1400"/>
                    </a:p>
                    <a:p>
                      <a:r>
                        <a:rPr lang="da-DK" sz="1400"/>
                        <a:t>Se plan på næste slide</a:t>
                      </a:r>
                    </a:p>
                  </a:txBody>
                  <a:tcPr/>
                </a:tc>
                <a:extLst>
                  <a:ext uri="{0D108BD9-81ED-4DB2-BD59-A6C34878D82A}">
                    <a16:rowId xmlns:a16="http://schemas.microsoft.com/office/drawing/2014/main" val="995605419"/>
                  </a:ext>
                </a:extLst>
              </a:tr>
            </a:tbl>
          </a:graphicData>
        </a:graphic>
      </p:graphicFrame>
      <p:sp>
        <p:nvSpPr>
          <p:cNvPr id="16" name="Tekstfelt 15">
            <a:extLst>
              <a:ext uri="{FF2B5EF4-FFF2-40B4-BE49-F238E27FC236}">
                <a16:creationId xmlns:a16="http://schemas.microsoft.com/office/drawing/2014/main" id="{99364C95-6791-4CA4-991A-4CFFC2E1D85B}"/>
              </a:ext>
            </a:extLst>
          </p:cNvPr>
          <p:cNvSpPr txBox="1"/>
          <p:nvPr/>
        </p:nvSpPr>
        <p:spPr>
          <a:xfrm>
            <a:off x="7040386" y="-73933"/>
            <a:ext cx="6097554" cy="646331"/>
          </a:xfrm>
          <a:prstGeom prst="rect">
            <a:avLst/>
          </a:prstGeom>
          <a:noFill/>
        </p:spPr>
        <p:txBody>
          <a:bodyPr wrap="square">
            <a:spAutoFit/>
          </a:bodyPr>
          <a:lstStyle/>
          <a:p>
            <a:r>
              <a:rPr lang="da-DK"/>
              <a:t>B&amp;U RM</a:t>
            </a:r>
          </a:p>
          <a:p>
            <a:r>
              <a:rPr lang="da-DK"/>
              <a:t>B&amp;U Aarhus kommune, Holmstrupgård og BUA</a:t>
            </a:r>
          </a:p>
        </p:txBody>
      </p:sp>
    </p:spTree>
    <p:extLst>
      <p:ext uri="{BB962C8B-B14F-4D97-AF65-F5344CB8AC3E}">
        <p14:creationId xmlns:p14="http://schemas.microsoft.com/office/powerpoint/2010/main" val="129355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7457057" y="6345923"/>
            <a:ext cx="49129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black"/>
                </a:solidFill>
                <a:effectLst/>
                <a:uLnTx/>
                <a:uFillTx/>
                <a:latin typeface="Calibri" panose="020F0502020204030204"/>
                <a:ea typeface="+mn-ea"/>
                <a:cs typeface="+mn-cs"/>
              </a:rPr>
              <a:t>Lærings- og Kvalitets Team- et samarbejde mellem Aarhus B&amp;U, Holmstrupgård og BUA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black"/>
                </a:solidFill>
                <a:effectLst/>
                <a:uLnTx/>
                <a:uFillTx/>
                <a:latin typeface="Calibri" panose="020F0502020204030204"/>
                <a:ea typeface="+mn-ea"/>
                <a:cs typeface="+mn-cs"/>
              </a:rPr>
              <a:t>August 2022, version 2</a:t>
            </a:r>
          </a:p>
        </p:txBody>
      </p:sp>
      <p:sp>
        <p:nvSpPr>
          <p:cNvPr id="8" name="Afrundet rektangel 7"/>
          <p:cNvSpPr/>
          <p:nvPr/>
        </p:nvSpPr>
        <p:spPr>
          <a:xfrm>
            <a:off x="1014154" y="0"/>
            <a:ext cx="10149840" cy="473825"/>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perspectiveRelaxedModerately"/>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Min Trygheds- og Forebyggelsesplan</a:t>
            </a:r>
          </a:p>
        </p:txBody>
      </p:sp>
      <p:sp>
        <p:nvSpPr>
          <p:cNvPr id="4" name="Tekstfelt 3"/>
          <p:cNvSpPr txBox="1"/>
          <p:nvPr/>
        </p:nvSpPr>
        <p:spPr>
          <a:xfrm>
            <a:off x="8058150" y="1685926"/>
            <a:ext cx="3584085" cy="4524315"/>
          </a:xfrm>
          <a:prstGeom prst="rect">
            <a:avLst/>
          </a:prstGeom>
          <a:no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a:ea typeface="+mn-ea"/>
                <a:cs typeface="+mn-cs"/>
              </a:rPr>
              <a:t>Hvem skal kende min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kstfelt 9"/>
          <p:cNvSpPr txBox="1"/>
          <p:nvPr/>
        </p:nvSpPr>
        <p:spPr>
          <a:xfrm>
            <a:off x="729094" y="1685059"/>
            <a:ext cx="6886144" cy="4524315"/>
          </a:xfrm>
          <a:prstGeom prst="rect">
            <a:avLst/>
          </a:prstGeom>
          <a:no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a:ea typeface="+mn-ea"/>
                <a:cs typeface="+mn-cs"/>
              </a:rPr>
              <a:t>Vigtigt at vide om mig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kstfelt 1"/>
          <p:cNvSpPr txBox="1"/>
          <p:nvPr/>
        </p:nvSpPr>
        <p:spPr>
          <a:xfrm>
            <a:off x="742461" y="969108"/>
            <a:ext cx="6869724" cy="369332"/>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a:ea typeface="+mn-ea"/>
                <a:cs typeface="+mn-cs"/>
              </a:rPr>
              <a:t>Navn:</a:t>
            </a:r>
          </a:p>
        </p:txBody>
      </p:sp>
    </p:spTree>
    <p:extLst>
      <p:ext uri="{BB962C8B-B14F-4D97-AF65-F5344CB8AC3E}">
        <p14:creationId xmlns:p14="http://schemas.microsoft.com/office/powerpoint/2010/main" val="363442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p:cNvSpPr txBox="1"/>
          <p:nvPr/>
        </p:nvSpPr>
        <p:spPr>
          <a:xfrm>
            <a:off x="1126835" y="5759201"/>
            <a:ext cx="22206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Signaler </a:t>
            </a:r>
          </a:p>
        </p:txBody>
      </p:sp>
      <p:sp>
        <p:nvSpPr>
          <p:cNvPr id="10" name="Tekstfelt 9"/>
          <p:cNvSpPr txBox="1"/>
          <p:nvPr/>
        </p:nvSpPr>
        <p:spPr>
          <a:xfrm>
            <a:off x="6299897" y="5719180"/>
            <a:ext cx="21740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err="1">
                <a:ln>
                  <a:noFill/>
                </a:ln>
                <a:solidFill>
                  <a:prstClr val="black"/>
                </a:solidFill>
                <a:effectLst/>
                <a:uLnTx/>
                <a:uFillTx/>
                <a:latin typeface="Calibri" panose="020F0502020204030204"/>
                <a:ea typeface="+mn-ea"/>
                <a:cs typeface="+mn-cs"/>
              </a:rPr>
              <a:t>Mestring</a:t>
            </a:r>
            <a:endParaRPr kumimoji="0" lang="da-DK"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kstfelt 10"/>
          <p:cNvSpPr txBox="1"/>
          <p:nvPr/>
        </p:nvSpPr>
        <p:spPr>
          <a:xfrm>
            <a:off x="9770218" y="5705834"/>
            <a:ext cx="25882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Netværk</a:t>
            </a:r>
          </a:p>
        </p:txBody>
      </p:sp>
      <p:sp>
        <p:nvSpPr>
          <p:cNvPr id="13" name="Tekstfelt 12"/>
          <p:cNvSpPr txBox="1"/>
          <p:nvPr/>
        </p:nvSpPr>
        <p:spPr>
          <a:xfrm>
            <a:off x="3534584" y="5736908"/>
            <a:ext cx="20993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err="1">
                <a:ln>
                  <a:noFill/>
                </a:ln>
                <a:solidFill>
                  <a:prstClr val="black"/>
                </a:solidFill>
                <a:effectLst/>
                <a:uLnTx/>
                <a:uFillTx/>
                <a:latin typeface="Calibri" panose="020F0502020204030204"/>
                <a:ea typeface="+mn-ea"/>
                <a:cs typeface="+mn-cs"/>
              </a:rPr>
              <a:t>Triggere</a:t>
            </a:r>
            <a:endParaRPr kumimoji="0" lang="da-DK"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frundet rektangel 6"/>
          <p:cNvSpPr/>
          <p:nvPr/>
        </p:nvSpPr>
        <p:spPr>
          <a:xfrm>
            <a:off x="1246197" y="0"/>
            <a:ext cx="9901383" cy="600364"/>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perspectiveRelaxedModerately"/>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Min Trygheds- og Forebyggelsesplan</a:t>
            </a:r>
          </a:p>
        </p:txBody>
      </p:sp>
      <p:graphicFrame>
        <p:nvGraphicFramePr>
          <p:cNvPr id="4" name="Tabel 3"/>
          <p:cNvGraphicFramePr>
            <a:graphicFrameLocks noGrp="1"/>
          </p:cNvGraphicFramePr>
          <p:nvPr/>
        </p:nvGraphicFramePr>
        <p:xfrm>
          <a:off x="1270944" y="961431"/>
          <a:ext cx="7679091" cy="4663515"/>
        </p:xfrm>
        <a:graphic>
          <a:graphicData uri="http://schemas.openxmlformats.org/drawingml/2006/table">
            <a:tbl>
              <a:tblPr firstRow="1" bandRow="1">
                <a:tableStyleId>{F2DE63D5-997A-4646-A377-4702673A728D}</a:tableStyleId>
              </a:tblPr>
              <a:tblGrid>
                <a:gridCol w="2284604">
                  <a:extLst>
                    <a:ext uri="{9D8B030D-6E8A-4147-A177-3AD203B41FA5}">
                      <a16:colId xmlns:a16="http://schemas.microsoft.com/office/drawing/2014/main" val="3246162495"/>
                    </a:ext>
                  </a:extLst>
                </a:gridCol>
                <a:gridCol w="2284604">
                  <a:extLst>
                    <a:ext uri="{9D8B030D-6E8A-4147-A177-3AD203B41FA5}">
                      <a16:colId xmlns:a16="http://schemas.microsoft.com/office/drawing/2014/main" val="3750888114"/>
                    </a:ext>
                  </a:extLst>
                </a:gridCol>
                <a:gridCol w="3109883">
                  <a:extLst>
                    <a:ext uri="{9D8B030D-6E8A-4147-A177-3AD203B41FA5}">
                      <a16:colId xmlns:a16="http://schemas.microsoft.com/office/drawing/2014/main" val="3275896467"/>
                    </a:ext>
                  </a:extLst>
                </a:gridCol>
              </a:tblGrid>
              <a:tr h="1554505">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5459962"/>
                  </a:ext>
                </a:extLst>
              </a:tr>
              <a:tr h="1554505">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167196"/>
                  </a:ext>
                </a:extLst>
              </a:tr>
              <a:tr h="1554505">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260586"/>
                  </a:ext>
                </a:extLst>
              </a:tr>
            </a:tbl>
          </a:graphicData>
        </a:graphic>
      </p:graphicFrame>
      <p:sp>
        <p:nvSpPr>
          <p:cNvPr id="5" name="Opad-nedadgående pil 4"/>
          <p:cNvSpPr/>
          <p:nvPr/>
        </p:nvSpPr>
        <p:spPr>
          <a:xfrm>
            <a:off x="563418" y="1127496"/>
            <a:ext cx="317241" cy="4571999"/>
          </a:xfrm>
          <a:prstGeom prst="upDownArrow">
            <a:avLst/>
          </a:prstGeom>
          <a:gradFill>
            <a:gsLst>
              <a:gs pos="0">
                <a:srgbClr val="00B050"/>
              </a:gs>
              <a:gs pos="74000">
                <a:srgbClr val="FFC000"/>
              </a:gs>
              <a:gs pos="83000">
                <a:srgbClr val="FFC000"/>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pad-nedadgående pil 13"/>
          <p:cNvSpPr/>
          <p:nvPr/>
        </p:nvSpPr>
        <p:spPr>
          <a:xfrm>
            <a:off x="9153999" y="1209964"/>
            <a:ext cx="317241" cy="4430851"/>
          </a:xfrm>
          <a:prstGeom prst="upDownArrow">
            <a:avLst/>
          </a:prstGeom>
          <a:gradFill>
            <a:gsLst>
              <a:gs pos="0">
                <a:srgbClr val="00B050"/>
              </a:gs>
              <a:gs pos="74000">
                <a:srgbClr val="FFC000"/>
              </a:gs>
              <a:gs pos="83000">
                <a:srgbClr val="FFC000"/>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felt 5"/>
          <p:cNvSpPr txBox="1"/>
          <p:nvPr/>
        </p:nvSpPr>
        <p:spPr>
          <a:xfrm>
            <a:off x="350982" y="706583"/>
            <a:ext cx="8864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Her har jeg det godt</a:t>
            </a:r>
          </a:p>
        </p:txBody>
      </p:sp>
      <p:sp>
        <p:nvSpPr>
          <p:cNvPr id="15" name="Tekstfelt 14"/>
          <p:cNvSpPr txBox="1"/>
          <p:nvPr/>
        </p:nvSpPr>
        <p:spPr>
          <a:xfrm>
            <a:off x="260975" y="5741249"/>
            <a:ext cx="10045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Her har jeg det dårligt</a:t>
            </a:r>
          </a:p>
        </p:txBody>
      </p:sp>
      <p:graphicFrame>
        <p:nvGraphicFramePr>
          <p:cNvPr id="2" name="Tabel 1"/>
          <p:cNvGraphicFramePr>
            <a:graphicFrameLocks noGrp="1"/>
          </p:cNvGraphicFramePr>
          <p:nvPr/>
        </p:nvGraphicFramePr>
        <p:xfrm>
          <a:off x="10104582" y="951345"/>
          <a:ext cx="1847272" cy="4710545"/>
        </p:xfrm>
        <a:graphic>
          <a:graphicData uri="http://schemas.openxmlformats.org/drawingml/2006/table">
            <a:tbl>
              <a:tblPr firstRow="1" bandRow="1">
                <a:tableStyleId>{5C22544A-7EE6-4342-B048-85BDC9FD1C3A}</a:tableStyleId>
              </a:tblPr>
              <a:tblGrid>
                <a:gridCol w="1847272">
                  <a:extLst>
                    <a:ext uri="{9D8B030D-6E8A-4147-A177-3AD203B41FA5}">
                      <a16:colId xmlns:a16="http://schemas.microsoft.com/office/drawing/2014/main" val="1850445306"/>
                    </a:ext>
                  </a:extLst>
                </a:gridCol>
              </a:tblGrid>
              <a:tr h="4710545">
                <a:tc>
                  <a:txBody>
                    <a:bodyPr/>
                    <a:lstStyle/>
                    <a:p>
                      <a:endParaRPr lang="da-D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402119"/>
                  </a:ext>
                </a:extLst>
              </a:tr>
            </a:tbl>
          </a:graphicData>
        </a:graphic>
      </p:graphicFrame>
      <p:sp>
        <p:nvSpPr>
          <p:cNvPr id="16" name="Tekstfelt 15"/>
          <p:cNvSpPr txBox="1"/>
          <p:nvPr/>
        </p:nvSpPr>
        <p:spPr>
          <a:xfrm>
            <a:off x="8926945" y="794329"/>
            <a:ext cx="8864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Her har jeg det godt</a:t>
            </a:r>
          </a:p>
        </p:txBody>
      </p:sp>
      <p:sp>
        <p:nvSpPr>
          <p:cNvPr id="17" name="Tekstfelt 16"/>
          <p:cNvSpPr txBox="1"/>
          <p:nvPr/>
        </p:nvSpPr>
        <p:spPr>
          <a:xfrm>
            <a:off x="8864648" y="5671977"/>
            <a:ext cx="10045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Calibri" panose="020F0502020204030204"/>
                <a:ea typeface="+mn-ea"/>
                <a:cs typeface="+mn-cs"/>
              </a:rPr>
              <a:t>Her har jeg det dårligt</a:t>
            </a:r>
          </a:p>
        </p:txBody>
      </p:sp>
      <p:sp>
        <p:nvSpPr>
          <p:cNvPr id="18" name="Tekstfelt 17"/>
          <p:cNvSpPr txBox="1"/>
          <p:nvPr/>
        </p:nvSpPr>
        <p:spPr>
          <a:xfrm>
            <a:off x="1857376" y="6429375"/>
            <a:ext cx="6900862" cy="276999"/>
          </a:xfrm>
          <a:prstGeom prst="rect">
            <a:avLst/>
          </a:prstGeom>
          <a:no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t>Hvornår er min plan sidst opdateret/initialer/Dato</a:t>
            </a:r>
          </a:p>
        </p:txBody>
      </p:sp>
    </p:spTree>
    <p:extLst>
      <p:ext uri="{BB962C8B-B14F-4D97-AF65-F5344CB8AC3E}">
        <p14:creationId xmlns:p14="http://schemas.microsoft.com/office/powerpoint/2010/main" val="239900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338260"/>
          </a:xfrm>
        </p:spPr>
        <p:txBody>
          <a:bodyPr>
            <a:normAutofit fontScale="90000"/>
          </a:bodyPr>
          <a:lstStyle/>
          <a:p>
            <a:r>
              <a:rPr lang="da-DK"/>
              <a:t>Barrierer i udviklings og forbedringsarbejde LKT</a:t>
            </a:r>
          </a:p>
        </p:txBody>
      </p:sp>
      <p:pic>
        <p:nvPicPr>
          <p:cNvPr id="4" name="Pladsholder til indhold 3"/>
          <p:cNvPicPr>
            <a:picLocks noGrp="1" noChangeAspect="1"/>
          </p:cNvPicPr>
          <p:nvPr>
            <p:ph idx="1"/>
          </p:nvPr>
        </p:nvPicPr>
        <p:blipFill>
          <a:blip r:embed="rId3"/>
          <a:stretch>
            <a:fillRect/>
          </a:stretch>
        </p:blipFill>
        <p:spPr>
          <a:xfrm>
            <a:off x="7483780" y="1042683"/>
            <a:ext cx="2466975" cy="1847850"/>
          </a:xfrm>
          <a:prstGeom prst="rect">
            <a:avLst/>
          </a:prstGeom>
        </p:spPr>
      </p:pic>
      <p:sp>
        <p:nvSpPr>
          <p:cNvPr id="6" name="Tekstfelt 5"/>
          <p:cNvSpPr txBox="1"/>
          <p:nvPr/>
        </p:nvSpPr>
        <p:spPr>
          <a:xfrm>
            <a:off x="508000" y="1023815"/>
            <a:ext cx="6439877" cy="2308324"/>
          </a:xfrm>
          <a:prstGeom prst="rect">
            <a:avLst/>
          </a:prstGeom>
          <a:noFill/>
        </p:spPr>
        <p:txBody>
          <a:bodyPr wrap="square" rtlCol="0">
            <a:spAutoFit/>
          </a:bodyPr>
          <a:lstStyle/>
          <a:p>
            <a:pPr marL="285750" lvl="0" indent="-285750">
              <a:buFont typeface="Arial" panose="020B0604020202020204" pitchFamily="34" charset="0"/>
              <a:buChar char="•"/>
            </a:pPr>
            <a:r>
              <a:rPr lang="da-DK"/>
              <a:t>Sårbart og vanskeligt at skabe tilslutning til de tværsektorielle forbedringsmøder (sygdom, travlhed, manglende ressourcer </a:t>
            </a:r>
            <a:r>
              <a:rPr lang="da-DK" err="1"/>
              <a:t>o.lign</a:t>
            </a:r>
            <a:r>
              <a:rPr lang="da-DK"/>
              <a:t>.).</a:t>
            </a:r>
          </a:p>
          <a:p>
            <a:pPr marL="285750" indent="-285750">
              <a:buFont typeface="Arial" panose="020B0604020202020204" pitchFamily="34" charset="0"/>
              <a:buChar char="•"/>
            </a:pPr>
            <a:r>
              <a:rPr lang="da-DK"/>
              <a:t>Derfor i perioder udviklings- og afprøvningstræghed</a:t>
            </a:r>
          </a:p>
          <a:p>
            <a:pPr marL="285750" lvl="0" indent="-285750">
              <a:buFont typeface="Arial" panose="020B0604020202020204" pitchFamily="34" charset="0"/>
              <a:buChar char="•"/>
            </a:pPr>
            <a:r>
              <a:rPr lang="da-DK"/>
              <a:t>Det er en udfordring at finde en fælles IT-platform for håndtering af den nye Tryghedsplan</a:t>
            </a:r>
          </a:p>
          <a:p>
            <a:pPr marL="285750" indent="-285750">
              <a:buFont typeface="Arial" panose="020B0604020202020204" pitchFamily="34" charset="0"/>
              <a:buChar char="•"/>
            </a:pPr>
            <a:r>
              <a:rPr lang="da-DK"/>
              <a:t>Lovgrundlaget og -rammen er ikke så tydelig som ift. udskrivningsaftaler og koordinationsplaner</a:t>
            </a:r>
          </a:p>
        </p:txBody>
      </p:sp>
      <p:sp>
        <p:nvSpPr>
          <p:cNvPr id="7" name="Tekstfelt 6"/>
          <p:cNvSpPr txBox="1"/>
          <p:nvPr/>
        </p:nvSpPr>
        <p:spPr>
          <a:xfrm>
            <a:off x="867508" y="3845170"/>
            <a:ext cx="9550400" cy="646331"/>
          </a:xfrm>
          <a:prstGeom prst="rect">
            <a:avLst/>
          </a:prstGeom>
          <a:noFill/>
        </p:spPr>
        <p:txBody>
          <a:bodyPr wrap="square" rtlCol="0">
            <a:spAutoFit/>
          </a:bodyPr>
          <a:lstStyle/>
          <a:p>
            <a:r>
              <a:rPr lang="da-DK" sz="3600"/>
              <a:t>De næste skridt</a:t>
            </a:r>
          </a:p>
        </p:txBody>
      </p:sp>
      <p:pic>
        <p:nvPicPr>
          <p:cNvPr id="8" name="Billede 7"/>
          <p:cNvPicPr>
            <a:picLocks noChangeAspect="1"/>
          </p:cNvPicPr>
          <p:nvPr/>
        </p:nvPicPr>
        <p:blipFill>
          <a:blip r:embed="rId4"/>
          <a:stretch>
            <a:fillRect/>
          </a:stretch>
        </p:blipFill>
        <p:spPr>
          <a:xfrm>
            <a:off x="7748343" y="4487862"/>
            <a:ext cx="2619375" cy="1743075"/>
          </a:xfrm>
          <a:prstGeom prst="rect">
            <a:avLst/>
          </a:prstGeom>
        </p:spPr>
      </p:pic>
      <p:sp>
        <p:nvSpPr>
          <p:cNvPr id="9" name="Tekstfelt 8"/>
          <p:cNvSpPr txBox="1"/>
          <p:nvPr/>
        </p:nvSpPr>
        <p:spPr>
          <a:xfrm>
            <a:off x="859692" y="4845538"/>
            <a:ext cx="5283200" cy="1477328"/>
          </a:xfrm>
          <a:prstGeom prst="rect">
            <a:avLst/>
          </a:prstGeom>
          <a:noFill/>
        </p:spPr>
        <p:txBody>
          <a:bodyPr wrap="square" rtlCol="0">
            <a:spAutoFit/>
          </a:bodyPr>
          <a:lstStyle/>
          <a:p>
            <a:pPr lvl="0"/>
            <a:r>
              <a:rPr lang="da-DK"/>
              <a:t>Projektet bevæger sig i vinterhalvåret jf. procesplanen over i afprøvnings og klinisk udførelse</a:t>
            </a:r>
          </a:p>
          <a:p>
            <a:pPr lvl="0"/>
            <a:r>
              <a:rPr lang="da-DK"/>
              <a:t>Det næste skridt bliver </a:t>
            </a:r>
            <a:r>
              <a:rPr lang="da-DK" err="1"/>
              <a:t>opskalering</a:t>
            </a:r>
            <a:r>
              <a:rPr lang="da-DK"/>
              <a:t> af antal medarbejdere + tværsektoriel allokering af rammer og ressourcer ift. aftalte målsætninger og arbejdsgange.</a:t>
            </a:r>
          </a:p>
        </p:txBody>
      </p:sp>
    </p:spTree>
    <p:extLst>
      <p:ext uri="{BB962C8B-B14F-4D97-AF65-F5344CB8AC3E}">
        <p14:creationId xmlns:p14="http://schemas.microsoft.com/office/powerpoint/2010/main" val="3136470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E94E-5D04-498A-BB29-67988396F152}"/>
              </a:ext>
            </a:extLst>
          </p:cNvPr>
          <p:cNvSpPr>
            <a:spLocks noGrp="1"/>
          </p:cNvSpPr>
          <p:nvPr>
            <p:ph type="title"/>
          </p:nvPr>
        </p:nvSpPr>
        <p:spPr/>
        <p:txBody>
          <a:bodyPr/>
          <a:lstStyle/>
          <a:p>
            <a:r>
              <a:rPr lang="da-DK"/>
              <a:t>Tidsplan for Webinar 25/10 22 </a:t>
            </a:r>
            <a:r>
              <a:rPr lang="da-DK" sz="2000" err="1"/>
              <a:t>kl</a:t>
            </a:r>
            <a:r>
              <a:rPr lang="da-DK" sz="2000"/>
              <a:t> 12.00-15.00 </a:t>
            </a:r>
          </a:p>
        </p:txBody>
      </p:sp>
      <p:sp>
        <p:nvSpPr>
          <p:cNvPr id="3" name="Pladsholder til indhold 2">
            <a:extLst>
              <a:ext uri="{FF2B5EF4-FFF2-40B4-BE49-F238E27FC236}">
                <a16:creationId xmlns:a16="http://schemas.microsoft.com/office/drawing/2014/main" id="{FE0BADD8-E4FD-4144-8E4F-A0A6AA40A256}"/>
              </a:ext>
            </a:extLst>
          </p:cNvPr>
          <p:cNvSpPr>
            <a:spLocks noGrp="1"/>
          </p:cNvSpPr>
          <p:nvPr>
            <p:ph idx="13"/>
          </p:nvPr>
        </p:nvSpPr>
        <p:spPr>
          <a:xfrm>
            <a:off x="1908789" y="2993357"/>
            <a:ext cx="8758989" cy="3203574"/>
          </a:xfrm>
        </p:spPr>
        <p:txBody>
          <a:bodyPr>
            <a:normAutofit/>
          </a:bodyPr>
          <a:lstStyle/>
          <a:p>
            <a:pPr marL="0" indent="0">
              <a:buNone/>
            </a:pPr>
            <a:r>
              <a:rPr lang="da-DK" sz="1800" u="sng">
                <a:effectLst/>
                <a:latin typeface="Calibri" panose="020F0502020204030204" pitchFamily="34" charset="0"/>
                <a:ea typeface="Calibri" panose="020F0502020204030204" pitchFamily="34" charset="0"/>
              </a:rPr>
              <a:t>Erfaringsudveksling og inspiration omkring  LKT Tvangs  primær driver og  Hvordan vi  sikrer fremdrift sammen?</a:t>
            </a:r>
            <a:r>
              <a:rPr lang="da-DK" sz="1800">
                <a:effectLst/>
                <a:latin typeface="Calibri" panose="020F0502020204030204" pitchFamily="34" charset="0"/>
                <a:ea typeface="Calibri" panose="020F0502020204030204" pitchFamily="34" charset="0"/>
              </a:rPr>
              <a:t> </a:t>
            </a: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12.00-12.40 Børne- og  ungesporet tema</a:t>
            </a:r>
            <a:r>
              <a:rPr lang="da-DK" sz="1800">
                <a:effectLst/>
                <a:latin typeface="Calibri" panose="020F0502020204030204" pitchFamily="34" charset="0"/>
                <a:ea typeface="Times New Roman" panose="02020603050405020304" pitchFamily="18" charset="0"/>
              </a:rPr>
              <a:t> : NETVÆRKSMØDER  </a:t>
            </a:r>
          </a:p>
          <a:p>
            <a:pPr marL="342900" lvl="0" indent="-342900">
              <a:buFont typeface="Calibri" panose="020F0502020204030204" pitchFamily="34" charset="0"/>
              <a:buChar char="-"/>
            </a:pPr>
            <a:r>
              <a:rPr lang="da-DK" sz="1800" b="1">
                <a:latin typeface="Calibri" panose="020F0502020204030204" pitchFamily="34" charset="0"/>
                <a:ea typeface="Times New Roman" panose="02020603050405020304" pitchFamily="18" charset="0"/>
              </a:rPr>
              <a:t>12.40-13.20</a:t>
            </a:r>
            <a:r>
              <a:rPr lang="da-DK" sz="1800">
                <a:effectLst/>
                <a:latin typeface="Calibri" panose="020F0502020204030204" pitchFamily="34" charset="0"/>
                <a:ea typeface="Times New Roman" panose="02020603050405020304" pitchFamily="18" charset="0"/>
              </a:rPr>
              <a:t> </a:t>
            </a:r>
            <a:r>
              <a:rPr lang="da-DK" sz="1800" b="1">
                <a:effectLst/>
                <a:latin typeface="Calibri" panose="020F0502020204030204" pitchFamily="34" charset="0"/>
                <a:ea typeface="Times New Roman" panose="02020603050405020304" pitchFamily="18" charset="0"/>
              </a:rPr>
              <a:t>Børne- og  ungesporet tema</a:t>
            </a:r>
            <a:r>
              <a:rPr lang="da-DK" sz="1800">
                <a:effectLst/>
                <a:latin typeface="Calibri" panose="020F0502020204030204" pitchFamily="34" charset="0"/>
                <a:ea typeface="Times New Roman" panose="02020603050405020304" pitchFamily="18" charset="0"/>
              </a:rPr>
              <a:t> TRYGHED OG FOREBYGGELSES PLANER</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13.20-13.30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13.30-14.00 Fælles møde for tovholdere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a:effectLst/>
                <a:latin typeface="Calibri" panose="020F0502020204030204" pitchFamily="34" charset="0"/>
                <a:ea typeface="Times New Roman" panose="02020603050405020304" pitchFamily="18" charset="0"/>
              </a:rPr>
              <a:t>14.00-14.15 PAUSE </a:t>
            </a:r>
            <a:endParaRPr lang="da-DK" sz="180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a-DK" sz="1800" b="1">
                <a:effectLst/>
                <a:latin typeface="Calibri" panose="020F0502020204030204" pitchFamily="34" charset="0"/>
                <a:ea typeface="Times New Roman" panose="02020603050405020304" pitchFamily="18" charset="0"/>
              </a:rPr>
              <a:t>14.15-15.00 Voksensporets tema :</a:t>
            </a:r>
            <a:r>
              <a:rPr lang="da-DK" sz="1800">
                <a:effectLst/>
                <a:latin typeface="Calibri" panose="020F0502020204030204" pitchFamily="34" charset="0"/>
                <a:ea typeface="Times New Roman" panose="02020603050405020304" pitchFamily="18" charset="0"/>
              </a:rPr>
              <a:t> NETVÆRKSMØDER </a:t>
            </a:r>
            <a:endParaRPr lang="da-DK" sz="1800">
              <a:effectLst/>
              <a:latin typeface="Calibri" panose="020F0502020204030204" pitchFamily="34" charset="0"/>
              <a:ea typeface="Calibri" panose="020F0502020204030204" pitchFamily="34" charset="0"/>
            </a:endParaRPr>
          </a:p>
          <a:p>
            <a:pPr marL="0" indent="0">
              <a:buNone/>
            </a:pPr>
            <a:r>
              <a:rPr lang="da-DK" sz="1800">
                <a:effectLst/>
                <a:latin typeface="Calibri" panose="020F0502020204030204" pitchFamily="34" charset="0"/>
                <a:ea typeface="Calibri" panose="020F0502020204030204" pitchFamily="34" charset="0"/>
              </a:rPr>
              <a:t> </a:t>
            </a:r>
          </a:p>
          <a:p>
            <a:endParaRPr lang="da-DK"/>
          </a:p>
        </p:txBody>
      </p:sp>
    </p:spTree>
    <p:extLst>
      <p:ext uri="{BB962C8B-B14F-4D97-AF65-F5344CB8AC3E}">
        <p14:creationId xmlns:p14="http://schemas.microsoft.com/office/powerpoint/2010/main" val="148068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9C0E2CAB-C0C6-42C1-8A45-75DE8750F7C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480457" y="1263593"/>
            <a:ext cx="8527440" cy="4788865"/>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DELTAGER KREDS</a:t>
            </a:r>
            <a:br>
              <a:rPr lang="da-DK" sz="1800" b="1">
                <a:latin typeface="+mn-lt"/>
                <a:ea typeface="Verdana"/>
                <a:cs typeface="Times New Roman"/>
              </a:rPr>
            </a:br>
            <a:br>
              <a:rPr lang="da-DK" sz="1600" i="1">
                <a:latin typeface="+mn-lt"/>
                <a:ea typeface="Verdana"/>
                <a:cs typeface="Times New Roman"/>
              </a:rPr>
            </a:br>
            <a:r>
              <a:rPr lang="da-DK" sz="1600">
                <a:latin typeface="+mn-lt"/>
                <a:ea typeface="Verdana"/>
                <a:cs typeface="Times New Roman"/>
              </a:rPr>
              <a:t>Kredsen er valgt med udgangspunkt i VIP-vejledning for netværksmøder BUC, hvilket vil sige </a:t>
            </a:r>
            <a:r>
              <a:rPr lang="da-DK" sz="1600" b="0">
                <a:solidFill>
                  <a:srgbClr val="222222"/>
                </a:solidFill>
                <a:effectLst/>
                <a:latin typeface="+mn-lt"/>
              </a:rPr>
              <a:t>barnet/den unge og deres familie, BUC og det professionelle netværk.</a:t>
            </a: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Afholdes med </a:t>
            </a:r>
            <a:r>
              <a:rPr lang="da-DK" sz="1600" b="0">
                <a:solidFill>
                  <a:srgbClr val="222222"/>
                </a:solidFill>
                <a:effectLst/>
                <a:latin typeface="+mn-lt"/>
              </a:rPr>
              <a:t>henblik på at koordinere aftaler/planer. Netværksmøder afholdes i komplicerede forløb – det kan være på grund af svære problemstillinger og/eller fordi der er mange involverede parter</a:t>
            </a: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Det primære fokus er den døgninstitution hvor barnet/den unge bor.</a:t>
            </a:r>
            <a:br>
              <a:rPr lang="da-DK" sz="16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 </a:t>
            </a:r>
            <a:br>
              <a:rPr lang="da-DK" sz="1800" b="1">
                <a:latin typeface="+mn-lt"/>
                <a:ea typeface="Verdana"/>
                <a:cs typeface="Times New Roman"/>
              </a:rPr>
            </a:br>
            <a:br>
              <a:rPr lang="da-DK" sz="1800">
                <a:latin typeface="+mn-lt"/>
                <a:ea typeface="Verdana"/>
                <a:cs typeface="Times New Roman"/>
              </a:rPr>
            </a:br>
            <a:r>
              <a:rPr lang="da-DK" sz="1600">
                <a:latin typeface="+mn-lt"/>
                <a:ea typeface="Verdana"/>
                <a:cs typeface="Times New Roman"/>
              </a:rPr>
              <a:t>DIT planlægger i samarbejde med døgninstitution og evt. relevant døgnafsnit.</a:t>
            </a: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600" b="0" i="0">
                <a:solidFill>
                  <a:srgbClr val="222222"/>
                </a:solidFill>
                <a:effectLst/>
                <a:latin typeface="+mn-lt"/>
              </a:rPr>
              <a:t>Mødet betragtes som et arbejdsmøde med fokus på dialog, koordinering og fremadrettet planlægning ift. barnet/den unge og familien. Barnet, den unge og deres familie skal altid deltage i netværksmødet, hvis de ønsker det</a:t>
            </a:r>
            <a:br>
              <a:rPr lang="da-DK" sz="16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Tree>
    <p:extLst>
      <p:ext uri="{BB962C8B-B14F-4D97-AF65-F5344CB8AC3E}">
        <p14:creationId xmlns:p14="http://schemas.microsoft.com/office/powerpoint/2010/main" val="923083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Midt</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46254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1855177" y="2254180"/>
            <a:ext cx="9026349" cy="840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LKT forbedringsteam Viborg - Midt</a:t>
            </a:r>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409122" y="4335495"/>
            <a:ext cx="7936540" cy="1174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LKT Tvang </a:t>
            </a:r>
          </a:p>
          <a:p>
            <a:r>
              <a:rPr lang="da-DK"/>
              <a:t>Online Storyboard – status hvor er vi i forhold til de PRIMÆRE DRIVERE </a:t>
            </a:r>
          </a:p>
        </p:txBody>
      </p:sp>
    </p:spTree>
    <p:extLst>
      <p:ext uri="{BB962C8B-B14F-4D97-AF65-F5344CB8AC3E}">
        <p14:creationId xmlns:p14="http://schemas.microsoft.com/office/powerpoint/2010/main" val="1219303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121197" y="1718771"/>
            <a:ext cx="7886700" cy="4424431"/>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br>
              <a:rPr lang="da-DK" b="1">
                <a:latin typeface="Verdana"/>
                <a:ea typeface="Verdana"/>
                <a:cs typeface="Times New Roman"/>
              </a:rPr>
            </a:br>
            <a:r>
              <a:rPr lang="da-DK" sz="1600" b="1">
                <a:latin typeface="+mn-lt"/>
                <a:ea typeface="Verdana"/>
                <a:cs typeface="Times New Roman"/>
              </a:rPr>
              <a:t>Vi er ikke kommet </a:t>
            </a:r>
            <a:r>
              <a:rPr lang="da-DK" sz="1600" b="1" err="1">
                <a:latin typeface="+mn-lt"/>
                <a:ea typeface="Verdana"/>
                <a:cs typeface="Times New Roman"/>
              </a:rPr>
              <a:t>igang</a:t>
            </a:r>
            <a:r>
              <a:rPr lang="da-DK" sz="1600" b="1">
                <a:latin typeface="+mn-lt"/>
                <a:ea typeface="Verdana"/>
                <a:cs typeface="Times New Roman"/>
              </a:rPr>
              <a:t> med afprøvninger af modeller for netværksmøder – og har brug for inspiration !</a:t>
            </a:r>
            <a:br>
              <a:rPr lang="da-DK" sz="1600" b="1">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DELTAGER KREDS</a:t>
            </a:r>
            <a:br>
              <a:rPr lang="da-DK" sz="1800" b="1">
                <a:latin typeface="+mn-lt"/>
                <a:ea typeface="Verdana"/>
                <a:cs typeface="Times New Roman"/>
              </a:rPr>
            </a:br>
            <a:r>
              <a:rPr lang="da-DK" sz="1300">
                <a:latin typeface="+mn-lt"/>
                <a:ea typeface="Verdana"/>
                <a:cs typeface="Times New Roman"/>
              </a:rPr>
              <a:t>Udgangspunkt er indlagte patienter.</a:t>
            </a:r>
            <a:br>
              <a:rPr lang="da-DK" sz="1300">
                <a:latin typeface="+mn-lt"/>
                <a:ea typeface="Verdana"/>
                <a:cs typeface="Times New Roman"/>
              </a:rPr>
            </a:br>
            <a:r>
              <a:rPr lang="da-DK" sz="1300">
                <a:latin typeface="+mn-lt"/>
                <a:ea typeface="Verdana"/>
                <a:cs typeface="Times New Roman"/>
              </a:rPr>
              <a:t>Socialrådgivere på sengeafsnit er centrale nøglepersoner.</a:t>
            </a:r>
            <a:br>
              <a:rPr lang="da-DK" sz="1300">
                <a:latin typeface="+mn-lt"/>
                <a:ea typeface="Verdana"/>
                <a:cs typeface="Times New Roman"/>
              </a:rPr>
            </a:br>
            <a:r>
              <a:rPr lang="da-DK" sz="1300">
                <a:latin typeface="+mn-lt"/>
                <a:ea typeface="Verdana"/>
                <a:cs typeface="Times New Roman"/>
              </a:rPr>
              <a:t>Inddrager de relevante støtte/</a:t>
            </a:r>
            <a:r>
              <a:rPr lang="da-DK" sz="1300" err="1">
                <a:latin typeface="+mn-lt"/>
                <a:ea typeface="Verdana"/>
                <a:cs typeface="Times New Roman"/>
              </a:rPr>
              <a:t>kontakt-personer</a:t>
            </a:r>
            <a:r>
              <a:rPr lang="da-DK" sz="1300">
                <a:latin typeface="+mn-lt"/>
                <a:ea typeface="Verdana"/>
                <a:cs typeface="Times New Roman"/>
              </a:rPr>
              <a:t> + </a:t>
            </a:r>
            <a:r>
              <a:rPr lang="da-DK" sz="1300" err="1">
                <a:latin typeface="+mn-lt"/>
                <a:ea typeface="Verdana"/>
                <a:cs typeface="Times New Roman"/>
              </a:rPr>
              <a:t>amb</a:t>
            </a:r>
            <a:r>
              <a:rPr lang="da-DK" sz="1300">
                <a:latin typeface="+mn-lt"/>
                <a:ea typeface="Verdana"/>
                <a:cs typeface="Times New Roman"/>
              </a:rPr>
              <a:t>. behandlere</a:t>
            </a: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a:t>
            </a:r>
            <a:br>
              <a:rPr lang="da-DK" sz="1800" b="1">
                <a:latin typeface="+mn-lt"/>
                <a:ea typeface="Verdana"/>
                <a:cs typeface="Times New Roman"/>
              </a:rPr>
            </a:br>
            <a:r>
              <a:rPr lang="da-DK" sz="1300" err="1">
                <a:latin typeface="+mn-lt"/>
                <a:ea typeface="Verdana"/>
                <a:cs typeface="Times New Roman"/>
              </a:rPr>
              <a:t>Soc.rådgiver</a:t>
            </a:r>
            <a:r>
              <a:rPr lang="da-DK" sz="1300">
                <a:latin typeface="+mn-lt"/>
                <a:ea typeface="Verdana"/>
                <a:cs typeface="Times New Roman"/>
              </a:rPr>
              <a:t> på sengeafsnit har central rolle.</a:t>
            </a:r>
            <a:br>
              <a:rPr lang="da-DK" sz="1300">
                <a:latin typeface="+mn-lt"/>
                <a:ea typeface="Verdana"/>
                <a:cs typeface="Times New Roman"/>
              </a:rPr>
            </a:br>
            <a:r>
              <a:rPr lang="da-DK" sz="1300">
                <a:latin typeface="+mn-lt"/>
                <a:ea typeface="Verdana"/>
                <a:cs typeface="Times New Roman"/>
              </a:rPr>
              <a:t>Laver social screening og opdaterer liste over relevante deltagere.</a:t>
            </a:r>
            <a:br>
              <a:rPr lang="da-DK" sz="1300">
                <a:latin typeface="+mn-lt"/>
                <a:ea typeface="Verdana"/>
                <a:cs typeface="Times New Roman"/>
              </a:rPr>
            </a:br>
            <a:r>
              <a:rPr lang="da-DK" sz="1300">
                <a:latin typeface="+mn-lt"/>
                <a:ea typeface="Verdana"/>
                <a:cs typeface="Times New Roman"/>
              </a:rPr>
              <a:t>Indkalder og styre netværksmøde – skriver referat.</a:t>
            </a:r>
            <a:br>
              <a:rPr lang="da-DK" sz="1800" i="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300">
                <a:latin typeface="+mn-lt"/>
                <a:ea typeface="Verdana"/>
                <a:cs typeface="Times New Roman"/>
              </a:rPr>
              <a:t>Afsøgning af erfaring fra andre steder – bl.a. ”Inddrag Nu” fra Silkeborg. </a:t>
            </a:r>
            <a:br>
              <a:rPr lang="da-DK" sz="1300">
                <a:latin typeface="+mn-lt"/>
                <a:ea typeface="Verdana"/>
                <a:cs typeface="Times New Roman"/>
              </a:rPr>
            </a:br>
            <a:r>
              <a:rPr lang="da-DK" sz="1300">
                <a:latin typeface="+mn-lt"/>
                <a:ea typeface="Verdana"/>
                <a:cs typeface="Times New Roman"/>
              </a:rPr>
              <a:t>Rutiner og arbejdsgange fra kommunal regi.</a:t>
            </a:r>
            <a:br>
              <a:rPr lang="da-DK" sz="1300">
                <a:latin typeface="+mn-lt"/>
                <a:ea typeface="Verdana"/>
                <a:cs typeface="Times New Roman"/>
              </a:rPr>
            </a:br>
            <a:r>
              <a:rPr lang="da-DK" sz="1300">
                <a:latin typeface="+mn-lt"/>
                <a:ea typeface="Verdana"/>
                <a:cs typeface="Times New Roman"/>
              </a:rPr>
              <a:t>Er der brug for en ny model?</a:t>
            </a: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443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300">
                <a:latin typeface="+mn-lt"/>
                <a:ea typeface="Verdana"/>
                <a:cs typeface="Times New Roman"/>
              </a:rPr>
              <a:t>Indsats har været på sengeafsnit. </a:t>
            </a:r>
            <a:br>
              <a:rPr lang="da-DK" sz="1300">
                <a:latin typeface="+mn-lt"/>
                <a:ea typeface="Verdana"/>
                <a:cs typeface="Times New Roman"/>
              </a:rPr>
            </a:br>
            <a:r>
              <a:rPr lang="da-DK" sz="1300">
                <a:latin typeface="+mn-lt"/>
                <a:ea typeface="Verdana"/>
                <a:cs typeface="Times New Roman"/>
              </a:rPr>
              <a:t>Øvrige tværsektorielle samarbejdspartnere er inddraget – men ikke systematisk.</a:t>
            </a: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1300">
                <a:latin typeface="+mn-lt"/>
                <a:ea typeface="Verdana"/>
                <a:cs typeface="Times New Roman"/>
              </a:rPr>
              <a:t>Fokus har primært været på indlæggelsesforløb.</a:t>
            </a:r>
            <a:br>
              <a:rPr lang="da-DK" sz="1300">
                <a:latin typeface="+mn-lt"/>
                <a:ea typeface="Verdana"/>
                <a:cs typeface="Times New Roman"/>
              </a:rPr>
            </a:br>
            <a:r>
              <a:rPr lang="da-DK" sz="1300">
                <a:latin typeface="+mn-lt"/>
                <a:ea typeface="Verdana"/>
                <a:cs typeface="Times New Roman"/>
              </a:rPr>
              <a:t>Tidspres – når ikke møder før udskrivelse.</a:t>
            </a:r>
            <a:br>
              <a:rPr lang="da-DK" sz="1300">
                <a:latin typeface="+mn-lt"/>
                <a:ea typeface="Verdana"/>
                <a:cs typeface="Times New Roman"/>
              </a:rPr>
            </a:br>
            <a:r>
              <a:rPr lang="da-DK" sz="1300">
                <a:latin typeface="+mn-lt"/>
                <a:ea typeface="Verdana"/>
                <a:cs typeface="Times New Roman"/>
              </a:rPr>
              <a:t>Er der behov for fast format – kan det lade sig gøre?</a:t>
            </a:r>
            <a:br>
              <a:rPr lang="da-DK" sz="1300">
                <a:latin typeface="+mn-lt"/>
                <a:ea typeface="Verdana"/>
                <a:cs typeface="Times New Roman"/>
              </a:rPr>
            </a:br>
            <a:r>
              <a:rPr lang="da-DK" sz="1300">
                <a:latin typeface="+mn-lt"/>
                <a:ea typeface="Verdana"/>
                <a:cs typeface="Times New Roman"/>
              </a:rPr>
              <a:t>Skal vores fokus flyttes eller udvides til møder uden for sengeafsnit? </a:t>
            </a:r>
            <a:r>
              <a:rPr lang="da-DK" sz="1300" i="1">
                <a:latin typeface="+mn-lt"/>
                <a:ea typeface="Verdana"/>
                <a:cs typeface="Times New Roman"/>
              </a:rPr>
              <a:t>Det tror vi nok.</a:t>
            </a:r>
            <a:br>
              <a:rPr lang="da-DK" sz="1800">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103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Nord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2028463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3380271" y="2254180"/>
            <a:ext cx="7501255" cy="840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LKT Tvang  </a:t>
            </a:r>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380271" y="3176534"/>
            <a:ext cx="7936540" cy="587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a:t>Region Nordjylland - Voksensporet</a:t>
            </a:r>
          </a:p>
          <a:p>
            <a:endParaRPr lang="da-DK"/>
          </a:p>
        </p:txBody>
      </p:sp>
      <p:pic>
        <p:nvPicPr>
          <p:cNvPr id="7" name="Billede 6">
            <a:extLst>
              <a:ext uri="{FF2B5EF4-FFF2-40B4-BE49-F238E27FC236}">
                <a16:creationId xmlns:a16="http://schemas.microsoft.com/office/drawing/2014/main" id="{1161C80C-9CF7-4513-B939-4A7E55F72DC7}"/>
              </a:ext>
            </a:extLst>
          </p:cNvPr>
          <p:cNvPicPr>
            <a:picLocks noChangeAspect="1"/>
          </p:cNvPicPr>
          <p:nvPr/>
        </p:nvPicPr>
        <p:blipFill>
          <a:blip r:embed="rId4"/>
          <a:stretch>
            <a:fillRect/>
          </a:stretch>
        </p:blipFill>
        <p:spPr>
          <a:xfrm>
            <a:off x="3380271" y="3853258"/>
            <a:ext cx="3610415" cy="1980271"/>
          </a:xfrm>
          <a:prstGeom prst="rect">
            <a:avLst/>
          </a:prstGeom>
        </p:spPr>
      </p:pic>
      <p:pic>
        <p:nvPicPr>
          <p:cNvPr id="10" name="Billede 9">
            <a:extLst>
              <a:ext uri="{FF2B5EF4-FFF2-40B4-BE49-F238E27FC236}">
                <a16:creationId xmlns:a16="http://schemas.microsoft.com/office/drawing/2014/main" id="{19DC89AB-B75F-45C5-B6F7-857311D08486}"/>
              </a:ext>
            </a:extLst>
          </p:cNvPr>
          <p:cNvPicPr>
            <a:picLocks noChangeAspect="1"/>
          </p:cNvPicPr>
          <p:nvPr/>
        </p:nvPicPr>
        <p:blipFill>
          <a:blip r:embed="rId5"/>
          <a:stretch>
            <a:fillRect/>
          </a:stretch>
        </p:blipFill>
        <p:spPr>
          <a:xfrm>
            <a:off x="6885627" y="3945357"/>
            <a:ext cx="3359132" cy="2002076"/>
          </a:xfrm>
          <a:prstGeom prst="rect">
            <a:avLst/>
          </a:prstGeom>
        </p:spPr>
      </p:pic>
    </p:spTree>
    <p:extLst>
      <p:ext uri="{BB962C8B-B14F-4D97-AF65-F5344CB8AC3E}">
        <p14:creationId xmlns:p14="http://schemas.microsoft.com/office/powerpoint/2010/main" val="4199018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78" y="1480570"/>
            <a:ext cx="9296175" cy="5053740"/>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72869" y="374193"/>
            <a:ext cx="7722205" cy="1077218"/>
          </a:xfrm>
          <a:prstGeom prst="rect">
            <a:avLst/>
          </a:prstGeom>
        </p:spPr>
        <p:txBody>
          <a:bodyPr wrap="square">
            <a:spAutoFit/>
          </a:bodyPr>
          <a:lstStyle/>
          <a:p>
            <a:r>
              <a:rPr lang="da-DK" sz="4000">
                <a:ea typeface="Verdana" panose="020B0604030504040204" pitchFamily="34" charset="0"/>
                <a:cs typeface="Verdana" panose="020B0604030504040204" pitchFamily="34" charset="0"/>
              </a:rPr>
              <a:t>Region Nordjylland – Voksen</a:t>
            </a:r>
          </a:p>
          <a:p>
            <a:r>
              <a:rPr lang="da-DK" sz="2400" b="1">
                <a:latin typeface="+mn-lt"/>
                <a:ea typeface="Verdana"/>
                <a:cs typeface="Times New Roman"/>
              </a:rPr>
              <a:t>MÅLGRUPPEAFGRÆNSNING OG FORANKRING I PRAKSIS</a:t>
            </a:r>
            <a:endParaRPr lang="da-DK" sz="2400">
              <a:ea typeface="Verdana" panose="020B0604030504040204" pitchFamily="34" charset="0"/>
              <a:cs typeface="Verdana" panose="020B0604030504040204" pitchFamily="34" charset="0"/>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9" name="Billede 8">
            <a:extLst>
              <a:ext uri="{FF2B5EF4-FFF2-40B4-BE49-F238E27FC236}">
                <a16:creationId xmlns:a16="http://schemas.microsoft.com/office/drawing/2014/main" id="{008477A2-70CF-4ED9-96F4-FB9C4987A7EE}"/>
              </a:ext>
            </a:extLst>
          </p:cNvPr>
          <p:cNvPicPr>
            <a:picLocks noChangeAspect="1"/>
          </p:cNvPicPr>
          <p:nvPr/>
        </p:nvPicPr>
        <p:blipFill>
          <a:blip r:embed="rId3"/>
          <a:stretch>
            <a:fillRect/>
          </a:stretch>
        </p:blipFill>
        <p:spPr>
          <a:xfrm>
            <a:off x="1256147" y="2515091"/>
            <a:ext cx="3819024" cy="4204613"/>
          </a:xfrm>
          <a:prstGeom prst="rect">
            <a:avLst/>
          </a:prstGeom>
        </p:spPr>
      </p:pic>
      <p:sp>
        <p:nvSpPr>
          <p:cNvPr id="12" name="Tekstfelt 11">
            <a:extLst>
              <a:ext uri="{FF2B5EF4-FFF2-40B4-BE49-F238E27FC236}">
                <a16:creationId xmlns:a16="http://schemas.microsoft.com/office/drawing/2014/main" id="{B89CDFD7-ED11-40E8-99E1-00FAEFFEE4A1}"/>
              </a:ext>
            </a:extLst>
          </p:cNvPr>
          <p:cNvSpPr txBox="1"/>
          <p:nvPr/>
        </p:nvSpPr>
        <p:spPr>
          <a:xfrm>
            <a:off x="2067736" y="2941694"/>
            <a:ext cx="2750610" cy="2631490"/>
          </a:xfrm>
          <a:prstGeom prst="rect">
            <a:avLst/>
          </a:prstGeom>
          <a:noFill/>
        </p:spPr>
        <p:txBody>
          <a:bodyPr wrap="square" rtlCol="0">
            <a:spAutoFit/>
          </a:bodyPr>
          <a:lstStyle/>
          <a:p>
            <a:r>
              <a:rPr lang="da-DK" sz="1500"/>
              <a:t>Borgere i Aalborg Kommune</a:t>
            </a:r>
          </a:p>
          <a:p>
            <a:pPr algn="ctr"/>
            <a:r>
              <a:rPr lang="da-DK" sz="1500"/>
              <a:t>og</a:t>
            </a:r>
          </a:p>
          <a:p>
            <a:r>
              <a:rPr lang="da-DK" sz="1500"/>
              <a:t>følges i Amb. for Psykoser</a:t>
            </a:r>
          </a:p>
          <a:p>
            <a:pPr algn="ctr"/>
            <a:r>
              <a:rPr lang="da-DK" sz="1500"/>
              <a:t>og</a:t>
            </a:r>
          </a:p>
          <a:p>
            <a:r>
              <a:rPr lang="da-DK" sz="1500"/>
              <a:t>indlagt på akut, lukket sengeafsnit S5</a:t>
            </a:r>
          </a:p>
          <a:p>
            <a:endParaRPr lang="da-DK" sz="1500"/>
          </a:p>
          <a:p>
            <a:pPr marL="285750" indent="-285750">
              <a:buFontTx/>
              <a:buChar char="-"/>
            </a:pPr>
            <a:r>
              <a:rPr lang="da-DK" sz="1500"/>
              <a:t>Med tvang </a:t>
            </a:r>
          </a:p>
          <a:p>
            <a:pPr marL="285750" indent="-285750">
              <a:buFontTx/>
              <a:buChar char="-"/>
            </a:pPr>
            <a:r>
              <a:rPr lang="da-DK" sz="1500"/>
              <a:t>Anden tvang under </a:t>
            </a:r>
            <a:r>
              <a:rPr lang="da-DK" sz="1500" err="1"/>
              <a:t>indl</a:t>
            </a:r>
            <a:r>
              <a:rPr lang="da-DK" sz="1500"/>
              <a:t>.</a:t>
            </a:r>
          </a:p>
          <a:p>
            <a:pPr marL="285750" indent="-285750">
              <a:buFontTx/>
              <a:buChar char="-"/>
            </a:pPr>
            <a:r>
              <a:rPr lang="da-DK" sz="1500"/>
              <a:t>I risiko for indlæggelse med tvang</a:t>
            </a:r>
          </a:p>
        </p:txBody>
      </p:sp>
      <p:pic>
        <p:nvPicPr>
          <p:cNvPr id="14" name="Billede 13">
            <a:extLst>
              <a:ext uri="{FF2B5EF4-FFF2-40B4-BE49-F238E27FC236}">
                <a16:creationId xmlns:a16="http://schemas.microsoft.com/office/drawing/2014/main" id="{0E199D78-536E-4FF4-AFAC-ACC7FDFA47C8}"/>
              </a:ext>
            </a:extLst>
          </p:cNvPr>
          <p:cNvPicPr>
            <a:picLocks noChangeAspect="1"/>
          </p:cNvPicPr>
          <p:nvPr/>
        </p:nvPicPr>
        <p:blipFill>
          <a:blip r:embed="rId4"/>
          <a:stretch>
            <a:fillRect/>
          </a:stretch>
        </p:blipFill>
        <p:spPr>
          <a:xfrm>
            <a:off x="1963291" y="1612241"/>
            <a:ext cx="8648949" cy="857370"/>
          </a:xfrm>
          <a:prstGeom prst="rect">
            <a:avLst/>
          </a:prstGeom>
        </p:spPr>
      </p:pic>
      <p:sp>
        <p:nvSpPr>
          <p:cNvPr id="15" name="Tekstfelt 14">
            <a:extLst>
              <a:ext uri="{FF2B5EF4-FFF2-40B4-BE49-F238E27FC236}">
                <a16:creationId xmlns:a16="http://schemas.microsoft.com/office/drawing/2014/main" id="{1FE72ABE-7178-4D85-B8A0-8EFEF7D2D50C}"/>
              </a:ext>
            </a:extLst>
          </p:cNvPr>
          <p:cNvSpPr txBox="1"/>
          <p:nvPr/>
        </p:nvSpPr>
        <p:spPr>
          <a:xfrm>
            <a:off x="2684093" y="1874136"/>
            <a:ext cx="7096558" cy="369332"/>
          </a:xfrm>
          <a:prstGeom prst="rect">
            <a:avLst/>
          </a:prstGeom>
          <a:noFill/>
        </p:spPr>
        <p:txBody>
          <a:bodyPr wrap="none" rtlCol="0">
            <a:spAutoFit/>
          </a:bodyPr>
          <a:lstStyle/>
          <a:p>
            <a:r>
              <a:rPr lang="da-DK"/>
              <a:t>Borgere, som udskrives med en udskrivningsaftale eller koordinationsplan</a:t>
            </a:r>
          </a:p>
        </p:txBody>
      </p:sp>
      <p:sp>
        <p:nvSpPr>
          <p:cNvPr id="20" name="Ellipse 19">
            <a:extLst>
              <a:ext uri="{FF2B5EF4-FFF2-40B4-BE49-F238E27FC236}">
                <a16:creationId xmlns:a16="http://schemas.microsoft.com/office/drawing/2014/main" id="{D4F741AF-599F-4AA8-9B40-A25E3AABE314}"/>
              </a:ext>
            </a:extLst>
          </p:cNvPr>
          <p:cNvSpPr/>
          <p:nvPr/>
        </p:nvSpPr>
        <p:spPr>
          <a:xfrm>
            <a:off x="8559362" y="3456754"/>
            <a:ext cx="2729121" cy="1673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Ambulatorium for Psykoser</a:t>
            </a:r>
          </a:p>
        </p:txBody>
      </p:sp>
      <p:sp>
        <p:nvSpPr>
          <p:cNvPr id="26" name="Ellipse 25">
            <a:extLst>
              <a:ext uri="{FF2B5EF4-FFF2-40B4-BE49-F238E27FC236}">
                <a16:creationId xmlns:a16="http://schemas.microsoft.com/office/drawing/2014/main" id="{442443FF-A328-4A59-9D13-4CB607F40753}"/>
              </a:ext>
            </a:extLst>
          </p:cNvPr>
          <p:cNvSpPr/>
          <p:nvPr/>
        </p:nvSpPr>
        <p:spPr>
          <a:xfrm>
            <a:off x="7367824" y="4781543"/>
            <a:ext cx="3013849" cy="17137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a:t>Aalborg Kommune</a:t>
            </a:r>
          </a:p>
        </p:txBody>
      </p:sp>
      <p:sp>
        <p:nvSpPr>
          <p:cNvPr id="16" name="Ellipse 15">
            <a:extLst>
              <a:ext uri="{FF2B5EF4-FFF2-40B4-BE49-F238E27FC236}">
                <a16:creationId xmlns:a16="http://schemas.microsoft.com/office/drawing/2014/main" id="{8E397AE5-F3EE-45E1-B955-312251CB17CD}"/>
              </a:ext>
            </a:extLst>
          </p:cNvPr>
          <p:cNvSpPr/>
          <p:nvPr/>
        </p:nvSpPr>
        <p:spPr>
          <a:xfrm>
            <a:off x="6347621" y="3437597"/>
            <a:ext cx="2623127" cy="16396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a:t>S5</a:t>
            </a:r>
          </a:p>
        </p:txBody>
      </p:sp>
      <p:sp>
        <p:nvSpPr>
          <p:cNvPr id="30" name="Rektangel: afrundede hjørner 29">
            <a:extLst>
              <a:ext uri="{FF2B5EF4-FFF2-40B4-BE49-F238E27FC236}">
                <a16:creationId xmlns:a16="http://schemas.microsoft.com/office/drawing/2014/main" id="{74B9923D-B315-464B-95E8-581297E69F93}"/>
              </a:ext>
            </a:extLst>
          </p:cNvPr>
          <p:cNvSpPr/>
          <p:nvPr/>
        </p:nvSpPr>
        <p:spPr>
          <a:xfrm>
            <a:off x="7514077" y="4689086"/>
            <a:ext cx="2729121" cy="7465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solidFill>
              </a:rPr>
              <a:t>Opsporing og samtykke er en fælles opgave</a:t>
            </a:r>
          </a:p>
        </p:txBody>
      </p:sp>
      <p:sp>
        <p:nvSpPr>
          <p:cNvPr id="32" name="Ellipse 31">
            <a:extLst>
              <a:ext uri="{FF2B5EF4-FFF2-40B4-BE49-F238E27FC236}">
                <a16:creationId xmlns:a16="http://schemas.microsoft.com/office/drawing/2014/main" id="{C3EB5089-36E1-4377-AB05-D244246BF5F6}"/>
              </a:ext>
            </a:extLst>
          </p:cNvPr>
          <p:cNvSpPr/>
          <p:nvPr/>
        </p:nvSpPr>
        <p:spPr>
          <a:xfrm>
            <a:off x="5075170" y="4521198"/>
            <a:ext cx="2154179" cy="1254179"/>
          </a:xfrm>
          <a:prstGeom prst="ellipse">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a:t>Øvrige sengeafsnit</a:t>
            </a:r>
          </a:p>
        </p:txBody>
      </p:sp>
      <p:sp>
        <p:nvSpPr>
          <p:cNvPr id="33" name="Ellipse 32">
            <a:extLst>
              <a:ext uri="{FF2B5EF4-FFF2-40B4-BE49-F238E27FC236}">
                <a16:creationId xmlns:a16="http://schemas.microsoft.com/office/drawing/2014/main" id="{BC5446A5-283B-482D-932B-62F3E3F3D72A}"/>
              </a:ext>
            </a:extLst>
          </p:cNvPr>
          <p:cNvSpPr/>
          <p:nvPr/>
        </p:nvSpPr>
        <p:spPr>
          <a:xfrm>
            <a:off x="6845333" y="5638420"/>
            <a:ext cx="914400" cy="74651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a:solidFill>
                  <a:schemeClr val="tx1"/>
                </a:solidFill>
              </a:rPr>
              <a:t>Team Midt i mellem</a:t>
            </a:r>
          </a:p>
        </p:txBody>
      </p:sp>
      <p:sp>
        <p:nvSpPr>
          <p:cNvPr id="34" name="Ellipse 33">
            <a:extLst>
              <a:ext uri="{FF2B5EF4-FFF2-40B4-BE49-F238E27FC236}">
                <a16:creationId xmlns:a16="http://schemas.microsoft.com/office/drawing/2014/main" id="{51D8FA50-63A1-40C4-A268-B8EC76E36D5E}"/>
              </a:ext>
            </a:extLst>
          </p:cNvPr>
          <p:cNvSpPr/>
          <p:nvPr/>
        </p:nvSpPr>
        <p:spPr>
          <a:xfrm>
            <a:off x="7642787" y="5996738"/>
            <a:ext cx="1327961" cy="62130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a:solidFill>
                  <a:schemeClr val="tx1"/>
                </a:solidFill>
              </a:rPr>
              <a:t>Støttecenter Louise Plads</a:t>
            </a:r>
          </a:p>
        </p:txBody>
      </p:sp>
      <p:sp>
        <p:nvSpPr>
          <p:cNvPr id="35" name="Ellipse 34">
            <a:extLst>
              <a:ext uri="{FF2B5EF4-FFF2-40B4-BE49-F238E27FC236}">
                <a16:creationId xmlns:a16="http://schemas.microsoft.com/office/drawing/2014/main" id="{6E013764-191F-48CF-90C2-DBCC749B7477}"/>
              </a:ext>
            </a:extLst>
          </p:cNvPr>
          <p:cNvSpPr/>
          <p:nvPr/>
        </p:nvSpPr>
        <p:spPr>
          <a:xfrm>
            <a:off x="8902940" y="5996738"/>
            <a:ext cx="1050360" cy="74176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a:solidFill>
                  <a:schemeClr val="tx1"/>
                </a:solidFill>
              </a:rPr>
              <a:t>Botilbud Ryesgade</a:t>
            </a:r>
          </a:p>
        </p:txBody>
      </p:sp>
      <p:sp>
        <p:nvSpPr>
          <p:cNvPr id="36" name="Ellipse 35">
            <a:extLst>
              <a:ext uri="{FF2B5EF4-FFF2-40B4-BE49-F238E27FC236}">
                <a16:creationId xmlns:a16="http://schemas.microsoft.com/office/drawing/2014/main" id="{3F0C9306-E572-49A8-B77A-12143819FADB}"/>
              </a:ext>
            </a:extLst>
          </p:cNvPr>
          <p:cNvSpPr/>
          <p:nvPr/>
        </p:nvSpPr>
        <p:spPr>
          <a:xfrm>
            <a:off x="9841343" y="5786033"/>
            <a:ext cx="1094510" cy="76743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a:solidFill>
                  <a:schemeClr val="tx1"/>
                </a:solidFill>
              </a:rPr>
              <a:t>Andre afdelinger</a:t>
            </a:r>
          </a:p>
        </p:txBody>
      </p:sp>
    </p:spTree>
    <p:extLst>
      <p:ext uri="{BB962C8B-B14F-4D97-AF65-F5344CB8AC3E}">
        <p14:creationId xmlns:p14="http://schemas.microsoft.com/office/powerpoint/2010/main" val="1615568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121197" y="1251735"/>
            <a:ext cx="8565276" cy="5379154"/>
          </a:xfrm>
        </p:spPr>
        <p:txBody>
          <a:bodyPr>
            <a:normAutofit fontScale="90000"/>
          </a:bodyPr>
          <a:lstStyle/>
          <a:p>
            <a:pPr marL="457200">
              <a:spcAft>
                <a:spcPts val="0"/>
              </a:spcAft>
            </a:pPr>
            <a:br>
              <a:rPr lang="da-DK" b="1">
                <a:effectLst/>
                <a:latin typeface="Verdana"/>
                <a:ea typeface="Verdana"/>
                <a:cs typeface="Times New Roman"/>
              </a:rPr>
            </a:br>
            <a:r>
              <a:rPr lang="da-DK" sz="1800" b="1">
                <a:latin typeface="+mn-lt"/>
                <a:ea typeface="Verdana"/>
                <a:cs typeface="Times New Roman"/>
              </a:rPr>
              <a:t>DELTAGERKREDS</a:t>
            </a:r>
            <a:br>
              <a:rPr lang="da-DK" sz="1800" b="1">
                <a:latin typeface="+mn-lt"/>
                <a:ea typeface="Verdana"/>
                <a:cs typeface="Times New Roman"/>
              </a:rPr>
            </a:br>
            <a:r>
              <a:rPr lang="da-DK" sz="1800">
                <a:latin typeface="+mn-lt"/>
                <a:ea typeface="Verdana"/>
                <a:cs typeface="Times New Roman"/>
              </a:rPr>
              <a:t>Patient og relevante fagpersoner fra psykiatrien (sengeafsnit og ambulatorium) og kommunalt regi. Evt. pårørende, praktiserende læge m.fl. </a:t>
            </a:r>
            <a:br>
              <a:rPr lang="da-DK" sz="1800">
                <a:latin typeface="+mn-lt"/>
                <a:ea typeface="Verdana"/>
                <a:cs typeface="Times New Roman"/>
              </a:rPr>
            </a:br>
            <a:br>
              <a:rPr lang="da-DK" sz="1800">
                <a:latin typeface="+mn-lt"/>
                <a:ea typeface="Verdana"/>
                <a:cs typeface="Times New Roman"/>
              </a:rPr>
            </a:br>
            <a:r>
              <a:rPr lang="da-DK" sz="1800">
                <a:effectLst/>
                <a:latin typeface="Calibri" panose="020F0502020204030204" pitchFamily="34" charset="0"/>
                <a:ea typeface="Calibri" panose="020F0502020204030204" pitchFamily="34" charset="0"/>
                <a:cs typeface="Arial" panose="020B0604020202020204" pitchFamily="34" charset="0"/>
              </a:rPr>
              <a:t>Teamsammensætningen er dynamisk. Der tilstræbes samtidig kontinuitet i de enkelte Patientens Teams.</a:t>
            </a:r>
            <a:br>
              <a:rPr lang="da-DK" sz="1300" i="1">
                <a:latin typeface="+mn-lt"/>
                <a:ea typeface="Verdana"/>
                <a:cs typeface="Times New Roman"/>
              </a:rPr>
            </a:br>
            <a:br>
              <a:rPr lang="da-DK" sz="1800" i="1">
                <a:latin typeface="+mn-lt"/>
                <a:ea typeface="Verdana"/>
                <a:cs typeface="Times New Roman"/>
              </a:rPr>
            </a:br>
            <a:r>
              <a:rPr lang="da-DK" sz="1800">
                <a:latin typeface="+mn-lt"/>
                <a:ea typeface="Verdana"/>
                <a:cs typeface="Times New Roman"/>
              </a:rPr>
              <a:t>Deltagerkredsen vil typisk fremgå af udskrivningsaftalen (eller komme til det efter mødet…)</a:t>
            </a: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 </a:t>
            </a:r>
            <a:br>
              <a:rPr lang="da-DK" sz="1800" b="1">
                <a:latin typeface="+mn-lt"/>
                <a:ea typeface="Verdana"/>
                <a:cs typeface="Times New Roman"/>
              </a:rPr>
            </a:br>
            <a:r>
              <a:rPr lang="da-DK" sz="1800">
                <a:latin typeface="+mn-lt"/>
                <a:ea typeface="Verdana"/>
                <a:cs typeface="Times New Roman"/>
              </a:rPr>
              <a:t>Principperne i </a:t>
            </a:r>
            <a:r>
              <a:rPr lang="da-DK" sz="1800" b="1">
                <a:latin typeface="+mn-lt"/>
                <a:ea typeface="Verdana"/>
                <a:cs typeface="Times New Roman"/>
              </a:rPr>
              <a:t>Patientens Team </a:t>
            </a:r>
            <a:r>
              <a:rPr lang="da-DK" sz="1800">
                <a:latin typeface="+mn-lt"/>
                <a:ea typeface="Verdana"/>
                <a:cs typeface="Times New Roman"/>
              </a:rPr>
              <a:t>udgør den integrerede ramme om det tværsektorielle samarbejde og sikrer dermed det tværsektorielle fokus.</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Socialrådgiver i Psykiatrien er </a:t>
            </a:r>
            <a:r>
              <a:rPr lang="da-DK" sz="1800" b="1">
                <a:latin typeface="+mn-lt"/>
                <a:ea typeface="Verdana"/>
                <a:cs typeface="Times New Roman"/>
              </a:rPr>
              <a:t>stafetholder og ansvarlig for møderne</a:t>
            </a:r>
            <a:br>
              <a:rPr lang="da-DK" sz="1800" b="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800">
                <a:latin typeface="+mn-lt"/>
                <a:ea typeface="Verdana"/>
                <a:cs typeface="Times New Roman"/>
              </a:rPr>
              <a:t>Patienten deltager i møderne i Patientens Team. Der benyttes særlig dagsorden og aftaleark, hvor patientens ønsker til mødet fremgår, og der er et særskilt punkt med fokus på forebyggelse af tvang. Endvidere er der særligt fokus på aftaler, der skal føres ind i udskrivningsaftalen.</a:t>
            </a:r>
            <a:br>
              <a:rPr lang="da-DK" sz="1800" b="1">
                <a:latin typeface="+mn-lt"/>
                <a:ea typeface="Verdana"/>
                <a:cs typeface="Times New Roman"/>
              </a:rPr>
            </a:br>
            <a:br>
              <a:rPr lang="da-DK" sz="1800" b="1">
                <a:latin typeface="+mn-lt"/>
                <a:ea typeface="Verdana"/>
                <a:cs typeface="Times New Roman"/>
              </a:rPr>
            </a:br>
            <a:r>
              <a:rPr lang="da-DK" sz="1800">
                <a:latin typeface="+mn-lt"/>
                <a:ea typeface="Verdana"/>
                <a:cs typeface="Times New Roman"/>
              </a:rPr>
              <a:t>Vi arbejder på fælles kompetenceudvikling for forbedringsteamet jf. den tværsektorielle sammensætning</a:t>
            </a:r>
            <a:r>
              <a:rPr lang="da-DK" sz="1800" i="1">
                <a:latin typeface="+mn-lt"/>
                <a:ea typeface="Verdana"/>
                <a:cs typeface="Times New Roman"/>
              </a:rPr>
              <a:t>.</a:t>
            </a: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274617" y="379972"/>
            <a:ext cx="9411855" cy="646331"/>
          </a:xfrm>
          <a:prstGeom prst="rect">
            <a:avLst/>
          </a:prstGeom>
        </p:spPr>
        <p:txBody>
          <a:bodyPr wrap="square">
            <a:spAutoFit/>
          </a:bodyPr>
          <a:lstStyle/>
          <a:p>
            <a:r>
              <a:rPr lang="da-DK" sz="3600">
                <a:ea typeface="Verdana" panose="020B0604030504040204" pitchFamily="34" charset="0"/>
                <a:cs typeface="Verdana" panose="020B0604030504040204" pitchFamily="34" charset="0"/>
              </a:rPr>
              <a:t>NETVÆRKSMØDER/UDSKRIVNINGSKONFERENCER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96764" y="570521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203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79" y="1422401"/>
            <a:ext cx="8501847" cy="5053740"/>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r>
              <a:rPr lang="da-DK" sz="1800" b="1">
                <a:latin typeface="+mn-lt"/>
                <a:ea typeface="Verdana"/>
                <a:cs typeface="Times New Roman"/>
              </a:rPr>
              <a:t>TVÆRSEKTORIEL ARBEJDSGANG</a:t>
            </a:r>
            <a:br>
              <a:rPr lang="da-DK" sz="1300" i="1">
                <a:latin typeface="+mn-lt"/>
                <a:ea typeface="Verdana"/>
                <a:cs typeface="Times New Roman"/>
              </a:rPr>
            </a:br>
            <a:r>
              <a:rPr lang="da-DK" sz="1800">
                <a:latin typeface="+mn-lt"/>
                <a:ea typeface="Verdana"/>
                <a:cs typeface="Times New Roman"/>
              </a:rPr>
              <a:t>Psykiatrisocialrådgiver er under indlæggelse ansvarlig for koordinering og mødeafholdelse i Patientens Team – og koordinering mellem møder. </a:t>
            </a:r>
            <a:br>
              <a:rPr lang="da-DK" sz="14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Koordinering af udskrivelse begynder ved indlæggelse.</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Psykiatrisocialrådgiver screener ift. oplysninger om sociale forhold og relevante kommunale samarbejdspartnere, behov for udskrivningsaftale/koordinationsplan, udskrivningskonference i Patientens Team m.m. Afklarer med overlæge (behandler)  timing for afholdelse af møde i Patientens Team.</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Kontakter relevante kommunale samarbejdspartnere og aftaler tidspunkt for møde (botilbud, bostøtte, jobcenterrådgiver, udskrivningsmentor, myndighedsrådgiver m.fl.) </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Kommunale medarbejdere kan også foranledige, at der afholdes møder i Patientens Team</a:t>
            </a:r>
            <a:br>
              <a:rPr lang="da-DK" sz="18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1800">
                <a:latin typeface="+mn-lt"/>
                <a:ea typeface="Verdana"/>
                <a:cs typeface="Times New Roman"/>
              </a:rPr>
              <a:t>Fokus er på at kvalificere møderne, indholdet i udskrivningsaftaler/koordinationsplaner og øget patient- og pårørendeinvolvering. Ændrede tilgange, </a:t>
            </a:r>
            <a:r>
              <a:rPr lang="da-DK" sz="1800" b="1">
                <a:latin typeface="+mn-lt"/>
                <a:ea typeface="Verdana"/>
                <a:cs typeface="Times New Roman"/>
              </a:rPr>
              <a:t>eksplicit</a:t>
            </a:r>
            <a:r>
              <a:rPr lang="da-DK" sz="1800">
                <a:latin typeface="+mn-lt"/>
                <a:ea typeface="Verdana"/>
                <a:cs typeface="Times New Roman"/>
              </a:rPr>
              <a:t> fokus på forebyggelse af tvang til møder og i tværsektorielle planer. </a:t>
            </a:r>
            <a:br>
              <a:rPr lang="da-DK" sz="1800">
                <a:latin typeface="+mn-lt"/>
                <a:ea typeface="Verdana"/>
                <a:cs typeface="Times New Roman"/>
              </a:rPr>
            </a:br>
            <a:br>
              <a:rPr lang="da-DK" sz="1800">
                <a:latin typeface="+mn-lt"/>
                <a:ea typeface="Verdana"/>
                <a:cs typeface="Times New Roman"/>
              </a:rPr>
            </a:br>
            <a:r>
              <a:rPr lang="da-DK" sz="1800">
                <a:latin typeface="+mn-lt"/>
                <a:ea typeface="Verdana"/>
                <a:cs typeface="Times New Roman"/>
              </a:rPr>
              <a:t>Spredning og implementering i større praksis i både psykiatri og kommune.</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195219" y="391632"/>
            <a:ext cx="9448800" cy="646331"/>
          </a:xfrm>
          <a:prstGeom prst="rect">
            <a:avLst/>
          </a:prstGeom>
        </p:spPr>
        <p:txBody>
          <a:bodyPr wrap="square">
            <a:spAutoFit/>
          </a:bodyPr>
          <a:lstStyle/>
          <a:p>
            <a:r>
              <a:rPr lang="da-DK" sz="3600">
                <a:ea typeface="Verdana" panose="020B0604030504040204" pitchFamily="34" charset="0"/>
                <a:cs typeface="Verdana" panose="020B0604030504040204" pitchFamily="34" charset="0"/>
              </a:rPr>
              <a:t>UDSKRIVNINGSKONFERENCER/NETVÆRKSMØDER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Tree>
    <p:extLst>
      <p:ext uri="{BB962C8B-B14F-4D97-AF65-F5344CB8AC3E}">
        <p14:creationId xmlns:p14="http://schemas.microsoft.com/office/powerpoint/2010/main" val="1586228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033F3-E865-4E9F-BA62-BB3C754FAA3D}"/>
              </a:ext>
            </a:extLst>
          </p:cNvPr>
          <p:cNvSpPr>
            <a:spLocks noGrp="1"/>
          </p:cNvSpPr>
          <p:nvPr>
            <p:ph type="title"/>
          </p:nvPr>
        </p:nvSpPr>
        <p:spPr>
          <a:xfrm>
            <a:off x="1348509" y="752567"/>
            <a:ext cx="8758989" cy="1325563"/>
          </a:xfrm>
        </p:spPr>
        <p:txBody>
          <a:bodyPr/>
          <a:lstStyle/>
          <a:p>
            <a:r>
              <a:rPr lang="da-DK"/>
              <a:t>Emner, vi er nysgerrige i forhold til…</a:t>
            </a:r>
          </a:p>
        </p:txBody>
      </p:sp>
      <p:sp>
        <p:nvSpPr>
          <p:cNvPr id="3" name="Pladsholder til indhold 2">
            <a:extLst>
              <a:ext uri="{FF2B5EF4-FFF2-40B4-BE49-F238E27FC236}">
                <a16:creationId xmlns:a16="http://schemas.microsoft.com/office/drawing/2014/main" id="{E717F883-2ABE-4DE5-9B00-43FA015272D0}"/>
              </a:ext>
            </a:extLst>
          </p:cNvPr>
          <p:cNvSpPr>
            <a:spLocks noGrp="1"/>
          </p:cNvSpPr>
          <p:nvPr>
            <p:ph idx="13"/>
          </p:nvPr>
        </p:nvSpPr>
        <p:spPr>
          <a:xfrm>
            <a:off x="1514764" y="2586957"/>
            <a:ext cx="9910618" cy="3203574"/>
          </a:xfrm>
        </p:spPr>
        <p:txBody>
          <a:bodyPr/>
          <a:lstStyle/>
          <a:p>
            <a:r>
              <a:rPr lang="da-DK" sz="1600"/>
              <a:t>Hvordan arbejder I andre med udskrivningsaftaler/ koordinationsplaner? </a:t>
            </a:r>
          </a:p>
          <a:p>
            <a:endParaRPr lang="da-DK" sz="1600"/>
          </a:p>
          <a:p>
            <a:r>
              <a:rPr lang="da-DK" sz="1600"/>
              <a:t>Hvordan håndterer I, at der er forskellig afgrænsning for de forskellige indikatorer i LKT Tvang? (Vi sammenligner frugt og æbler…)</a:t>
            </a:r>
          </a:p>
          <a:p>
            <a:pPr marL="0" indent="0">
              <a:buNone/>
            </a:pPr>
            <a:r>
              <a:rPr lang="da-DK" sz="1600"/>
              <a:t>	</a:t>
            </a:r>
          </a:p>
          <a:p>
            <a:r>
              <a:rPr lang="da-DK" sz="1600"/>
              <a:t>Hvordan arbejder I andre med ”fælles beslutningstagen” i den tværsektorielle ramme, som LKT tager udgangspunkt i?</a:t>
            </a:r>
          </a:p>
          <a:p>
            <a:r>
              <a:rPr lang="da-DK" sz="1600"/>
              <a:t>Hvordan sikrer I ligevægt/bedre balance mellem psykiatri/kommune i et psykiatritungt projekt?</a:t>
            </a:r>
          </a:p>
          <a:p>
            <a:endParaRPr lang="da-DK" sz="1600"/>
          </a:p>
          <a:p>
            <a:endParaRPr lang="da-DK"/>
          </a:p>
        </p:txBody>
      </p:sp>
    </p:spTree>
    <p:extLst>
      <p:ext uri="{BB962C8B-B14F-4D97-AF65-F5344CB8AC3E}">
        <p14:creationId xmlns:p14="http://schemas.microsoft.com/office/powerpoint/2010/main" val="147468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2623457"/>
            <a:ext cx="7886700" cy="3852683"/>
          </a:xfrm>
        </p:spPr>
        <p:txBody>
          <a:bodyPr>
            <a:normAutofit fontScale="90000"/>
          </a:bodyPr>
          <a:lstStyle/>
          <a:p>
            <a:pPr algn="l"/>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br>
              <a:rPr lang="da-DK" sz="1800" b="1">
                <a:latin typeface="+mn-lt"/>
                <a:ea typeface="Verdana"/>
                <a:cs typeface="Times New Roman"/>
              </a:rPr>
            </a:br>
            <a:r>
              <a:rPr lang="da-DK" sz="1600" b="0" i="0">
                <a:solidFill>
                  <a:srgbClr val="222222"/>
                </a:solidFill>
                <a:effectLst/>
                <a:latin typeface="+mn-lt"/>
              </a:rPr>
              <a:t>Et netværksmøde kan afholdes på ethvert tidspunkt i et udrednings- og behandlingsforløb, når enten kommunen eller Børne- og Ungdomspsykiatrisk Center skønner, at der kan være behov herfor.</a:t>
            </a:r>
            <a:br>
              <a:rPr lang="da-DK" sz="1600" b="0" i="0">
                <a:solidFill>
                  <a:srgbClr val="222222"/>
                </a:solidFill>
                <a:effectLst/>
                <a:latin typeface="+mn-lt"/>
              </a:rPr>
            </a:br>
            <a:br>
              <a:rPr lang="da-DK" sz="1600" b="0" i="0">
                <a:solidFill>
                  <a:srgbClr val="222222"/>
                </a:solidFill>
                <a:effectLst/>
                <a:latin typeface="+mn-lt"/>
              </a:rPr>
            </a:br>
            <a:r>
              <a:rPr lang="da-DK" sz="1600" b="0" i="0">
                <a:solidFill>
                  <a:srgbClr val="222222"/>
                </a:solidFill>
                <a:effectLst/>
                <a:latin typeface="+mn-lt"/>
              </a:rPr>
              <a:t>Netværksmøder kan ligeledes afholdes på initiativ af den unge/familien, hvis kommunen og Børne- og Ungdomspsykiatrisk Center er enige heri. </a:t>
            </a:r>
            <a:br>
              <a:rPr lang="da-DK" sz="1600" b="0" i="0">
                <a:solidFill>
                  <a:srgbClr val="222222"/>
                </a:solidFill>
                <a:effectLst/>
                <a:latin typeface="+mn-lt"/>
              </a:rPr>
            </a:br>
            <a:r>
              <a:rPr lang="da-DK" sz="1600" b="0" i="0">
                <a:solidFill>
                  <a:srgbClr val="222222"/>
                </a:solidFill>
                <a:effectLst/>
                <a:latin typeface="+mn-lt"/>
              </a:rPr>
              <a:t>Parterne skal prioritere at deltage i netværksmøder. Den part, der inviterer til netværksmøde, skal udarbejde en dagsorden for mødet og præcisere formålet med det. Den part, der inviterer, skal desuden udarbejde et kort referat, der beskriver de aftaler vedr. opgave og ansvarsfordeling, der er blevet indgået. Referatet </a:t>
            </a:r>
            <a:r>
              <a:rPr lang="da-DK" sz="1600" b="1" i="0">
                <a:solidFill>
                  <a:srgbClr val="222222"/>
                </a:solidFill>
                <a:effectLst/>
                <a:latin typeface="+mn-lt"/>
              </a:rPr>
              <a:t>skal</a:t>
            </a:r>
            <a:r>
              <a:rPr lang="da-DK" sz="1600" b="0" i="0">
                <a:solidFill>
                  <a:srgbClr val="222222"/>
                </a:solidFill>
                <a:effectLst/>
                <a:latin typeface="+mn-lt"/>
              </a:rPr>
              <a:t> indskrives i den netværksmødeskabelon, som ligger som et bilag til samarbejdsaftalen mellem BUC og kommunerne</a:t>
            </a:r>
            <a:br>
              <a:rPr lang="da-DK" sz="1300" b="0" i="0">
                <a:solidFill>
                  <a:srgbClr val="222222"/>
                </a:solidFill>
                <a:effectLst/>
                <a:latin typeface="Verdana" panose="020B0604030504040204" pitchFamily="34" charset="0"/>
              </a:rPr>
            </a:b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003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F986E6-FE40-474B-9227-636FA8982473}"/>
              </a:ext>
            </a:extLst>
          </p:cNvPr>
          <p:cNvSpPr>
            <a:spLocks noGrp="1"/>
          </p:cNvSpPr>
          <p:nvPr>
            <p:ph type="title"/>
          </p:nvPr>
        </p:nvSpPr>
        <p:spPr>
          <a:xfrm>
            <a:off x="1477819" y="404688"/>
            <a:ext cx="8758989" cy="1036186"/>
          </a:xfrm>
        </p:spPr>
        <p:txBody>
          <a:bodyPr/>
          <a:lstStyle/>
          <a:p>
            <a:r>
              <a:rPr lang="da-DK"/>
              <a:t>Principperne i Patientens Team</a:t>
            </a:r>
          </a:p>
        </p:txBody>
      </p:sp>
      <p:sp>
        <p:nvSpPr>
          <p:cNvPr id="3" name="Pladsholder til indhold 2">
            <a:extLst>
              <a:ext uri="{FF2B5EF4-FFF2-40B4-BE49-F238E27FC236}">
                <a16:creationId xmlns:a16="http://schemas.microsoft.com/office/drawing/2014/main" id="{A808900E-B456-409E-A72C-78F3FB5A15C0}"/>
              </a:ext>
            </a:extLst>
          </p:cNvPr>
          <p:cNvSpPr>
            <a:spLocks noGrp="1"/>
          </p:cNvSpPr>
          <p:nvPr>
            <p:ph idx="13"/>
          </p:nvPr>
        </p:nvSpPr>
        <p:spPr>
          <a:xfrm>
            <a:off x="1105226" y="1440874"/>
            <a:ext cx="8758989" cy="4349657"/>
          </a:xfrm>
        </p:spPr>
        <p:txBody>
          <a:bodyPr>
            <a:normAutofit/>
          </a:bodyPr>
          <a:lstStyle/>
          <a:p>
            <a:endParaRPr lang="da-DK" b="1"/>
          </a:p>
          <a:p>
            <a:r>
              <a:rPr lang="da-DK" sz="2000"/>
              <a:t>Patientansvarlig læge</a:t>
            </a:r>
          </a:p>
          <a:p>
            <a:r>
              <a:rPr lang="da-DK" sz="2000"/>
              <a:t>Forløbskoordinering – logistik</a:t>
            </a:r>
          </a:p>
          <a:p>
            <a:r>
              <a:rPr lang="da-DK" sz="2000"/>
              <a:t>Patient- og pårørendeinddragelse</a:t>
            </a:r>
          </a:p>
          <a:p>
            <a:r>
              <a:rPr lang="da-DK" sz="2000"/>
              <a:t>Sammensætning af teamet ud fra det konkrete patientforløb</a:t>
            </a:r>
          </a:p>
          <a:p>
            <a:r>
              <a:rPr lang="da-DK" sz="2000"/>
              <a:t>Stafetprincip i overgange</a:t>
            </a:r>
          </a:p>
        </p:txBody>
      </p:sp>
    </p:spTree>
    <p:extLst>
      <p:ext uri="{BB962C8B-B14F-4D97-AF65-F5344CB8AC3E}">
        <p14:creationId xmlns:p14="http://schemas.microsoft.com/office/powerpoint/2010/main" val="3732419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 (+)</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Hovedstaden</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137607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1676400" y="1099457"/>
            <a:ext cx="6955972" cy="13933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sz="2800" b="1"/>
              <a:t>Voksenteam, Psykiatrisk Center Nordsjælland (alle døgnafsnit)</a:t>
            </a:r>
          </a:p>
          <a:p>
            <a:endParaRPr lang="da-DK" b="1"/>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1676400" y="2492829"/>
            <a:ext cx="9669262" cy="38753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a:t>Primære drivere er udskrivningsaftaler/koordinationsplaner (UA/KP)og netværksmøder</a:t>
            </a:r>
          </a:p>
          <a:p>
            <a:r>
              <a:rPr lang="da-DK" sz="2000"/>
              <a:t>Alle afsnit har aktuelt indfaset </a:t>
            </a:r>
            <a:r>
              <a:rPr lang="da-DK" sz="2000" err="1"/>
              <a:t>arbejdgangen</a:t>
            </a:r>
            <a:r>
              <a:rPr lang="da-DK" sz="2000"/>
              <a:t> omkring netværksmøder</a:t>
            </a:r>
          </a:p>
          <a:p>
            <a:r>
              <a:rPr lang="da-DK" sz="2000"/>
              <a:t>Der er også en arbejdsgang for UA/KP, primært i intensive afsnit</a:t>
            </a:r>
          </a:p>
          <a:p>
            <a:r>
              <a:rPr lang="da-DK" sz="2000"/>
              <a:t>Fokus i det nuværende LKT-arbejde er bedre systematik omkring udarbejdelsen af UA/KP i alle afsnit (7 stk.) mhp. at øge antallet</a:t>
            </a:r>
          </a:p>
          <a:p>
            <a:r>
              <a:rPr lang="da-DK" sz="2000"/>
              <a:t>Centerspecifikke mål for UA/KP. Målet for udgangen af 2022, 41 UA/KP pr. måned.</a:t>
            </a:r>
            <a:endParaRPr lang="da-DK" sz="2000">
              <a:solidFill>
                <a:srgbClr val="FF0000"/>
              </a:solidFill>
            </a:endParaRPr>
          </a:p>
        </p:txBody>
      </p:sp>
    </p:spTree>
    <p:extLst>
      <p:ext uri="{BB962C8B-B14F-4D97-AF65-F5344CB8AC3E}">
        <p14:creationId xmlns:p14="http://schemas.microsoft.com/office/powerpoint/2010/main" val="2240694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121197" y="1718771"/>
            <a:ext cx="7886700" cy="4424431"/>
          </a:xfrm>
        </p:spPr>
        <p:txBody>
          <a:bodyPr>
            <a:normAutofit fontScale="90000"/>
          </a:bodyPr>
          <a:lstStyle/>
          <a:p>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DELTAGER KREDS</a:t>
            </a:r>
            <a:br>
              <a:rPr lang="da-DK" sz="1300" i="1">
                <a:latin typeface="+mn-lt"/>
                <a:ea typeface="Verdana"/>
                <a:cs typeface="Times New Roman"/>
              </a:rPr>
            </a:br>
            <a:br>
              <a:rPr lang="da-DK" sz="1600" b="0" i="0">
                <a:solidFill>
                  <a:srgbClr val="222222"/>
                </a:solidFill>
                <a:effectLst/>
                <a:latin typeface="+mn-lt"/>
              </a:rPr>
            </a:br>
            <a:r>
              <a:rPr lang="da-DK" sz="1600" b="0" i="0">
                <a:solidFill>
                  <a:srgbClr val="222222"/>
                </a:solidFill>
                <a:effectLst/>
                <a:latin typeface="+mn-lt"/>
              </a:rPr>
              <a:t>Patienter hvor der er behov for koordinering og sammenhæng, hvor der er mange aktører involveret og patienten har givet samtykke.</a:t>
            </a:r>
            <a:br>
              <a:rPr lang="da-DK" sz="1600" b="0" i="0">
                <a:solidFill>
                  <a:srgbClr val="222222"/>
                </a:solidFill>
                <a:effectLst/>
                <a:latin typeface="+mn-lt"/>
              </a:rPr>
            </a:br>
            <a:br>
              <a:rPr lang="da-DK" sz="1600" b="0" i="0">
                <a:solidFill>
                  <a:srgbClr val="222222"/>
                </a:solidFill>
                <a:effectLst/>
                <a:latin typeface="+mn-lt"/>
              </a:rPr>
            </a:br>
            <a:r>
              <a:rPr lang="da-DK" sz="1600">
                <a:ea typeface="Verdana"/>
                <a:cs typeface="Times New Roman" panose="02020603050405020304" pitchFamily="18" charset="0"/>
              </a:rPr>
              <a:t>Behovet for netværksmøde v</a:t>
            </a:r>
            <a:r>
              <a:rPr lang="da-DK" sz="1600">
                <a:effectLst/>
                <a:latin typeface="Calibri" panose="020F0502020204030204" pitchFamily="34" charset="0"/>
                <a:ea typeface="Calibri" panose="020F0502020204030204" pitchFamily="34" charset="0"/>
                <a:cs typeface="Times New Roman" panose="02020603050405020304" pitchFamily="18" charset="0"/>
              </a:rPr>
              <a:t>urderes ved indlæggelse, under aktuelt socialt.</a:t>
            </a:r>
            <a:br>
              <a:rPr lang="da-DK" sz="1600">
                <a:effectLst/>
                <a:latin typeface="Calibri" panose="020F0502020204030204" pitchFamily="34" charset="0"/>
                <a:ea typeface="Calibri" panose="020F0502020204030204" pitchFamily="34" charset="0"/>
                <a:cs typeface="Times New Roman" panose="02020603050405020304" pitchFamily="18" charset="0"/>
              </a:rPr>
            </a:br>
            <a:br>
              <a:rPr lang="da-DK" sz="1600" i="1">
                <a:latin typeface="+mn-lt"/>
                <a:ea typeface="Verdana"/>
                <a:cs typeface="Times New Roman"/>
              </a:rPr>
            </a:br>
            <a:r>
              <a:rPr lang="da-DK" sz="1600" b="0" i="0">
                <a:solidFill>
                  <a:srgbClr val="222222"/>
                </a:solidFill>
                <a:effectLst/>
                <a:latin typeface="+mn-lt"/>
              </a:rPr>
              <a:t>Et struktureret møde mellem afsnit og med minimum en mødedeltager fra anden sektor, fx fra en kommune, patienten, dennes netværk og de forskellige aktører i patientens behandlingsforløb</a:t>
            </a:r>
            <a:br>
              <a:rPr lang="da-DK" sz="1600" b="0" i="0">
                <a:solidFill>
                  <a:srgbClr val="222222"/>
                </a:solidFill>
                <a:effectLst/>
                <a:latin typeface="+mn-lt"/>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 </a:t>
            </a:r>
            <a:br>
              <a:rPr lang="da-DK" sz="1800" b="1">
                <a:latin typeface="+mn-lt"/>
                <a:ea typeface="Verdana"/>
                <a:cs typeface="Times New Roman"/>
              </a:rPr>
            </a:br>
            <a:r>
              <a:rPr lang="da-DK" sz="1600">
                <a:solidFill>
                  <a:srgbClr val="222222"/>
                </a:solidFill>
                <a:latin typeface="+mn-lt"/>
                <a:ea typeface="Verdana"/>
                <a:cs typeface="Times New Roman"/>
              </a:rPr>
              <a:t>Vi anvender en fast s</a:t>
            </a:r>
            <a:r>
              <a:rPr lang="da-DK" sz="1600" b="0" i="0">
                <a:solidFill>
                  <a:srgbClr val="222222"/>
                </a:solidFill>
                <a:effectLst/>
                <a:latin typeface="+mn-lt"/>
              </a:rPr>
              <a:t>kabelon til tværfaglige og tværsektorielle møder. Skabelonen er en hjælp til at planlægge et netværksmøde samt til at strukturere de aftaler der bliver indgået på møderne så alle går fra mødet med en tydelighed om hvad de hver især skal arbejde videre med – fælles og hver for sig.</a:t>
            </a:r>
            <a:br>
              <a:rPr lang="da-DK" sz="1600" b="0" i="0">
                <a:solidFill>
                  <a:srgbClr val="222222"/>
                </a:solidFill>
                <a:effectLst/>
                <a:latin typeface="+mn-lt"/>
              </a:rPr>
            </a:br>
            <a:r>
              <a:rPr lang="da-DK" sz="1600" b="0" i="0">
                <a:solidFill>
                  <a:srgbClr val="222222"/>
                </a:solidFill>
                <a:effectLst/>
                <a:latin typeface="+mn-lt"/>
              </a:rPr>
              <a:t>Med henblik på at optimere møderne er der også udarbejdet en oversigt over hvad man kan forvente af hinanden før, under og efter møderne.</a:t>
            </a: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600">
                <a:latin typeface="+mn-lt"/>
                <a:ea typeface="Verdana"/>
                <a:cs typeface="Times New Roman"/>
              </a:rPr>
              <a:t>Der er stort fokus på samarbejde med patienten og dennes netværk. Netværksmødet tager </a:t>
            </a:r>
            <a:r>
              <a:rPr lang="da-DK" sz="1600" i="0">
                <a:solidFill>
                  <a:srgbClr val="000000"/>
                </a:solidFill>
                <a:effectLst/>
                <a:latin typeface="+mn-lt"/>
              </a:rPr>
              <a:t>udgangspunkt i borgerens mål, ønsker og behov.</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316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br>
              <a:rPr lang="da-DK" b="1">
                <a:latin typeface="Verdana"/>
                <a:ea typeface="Verdana"/>
                <a:cs typeface="Times New Roman"/>
              </a:rPr>
            </a:br>
            <a:br>
              <a:rPr lang="da-DK" b="1">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600">
                <a:latin typeface="+mn-lt"/>
                <a:ea typeface="Verdana"/>
                <a:cs typeface="Times New Roman"/>
              </a:rPr>
              <a:t> Vi forsøger at sikre en bred deltagelse ved udarbejdelse af UA/KP. </a:t>
            </a:r>
            <a:r>
              <a:rPr lang="da-DK" sz="1600">
                <a:effectLst/>
                <a:latin typeface="+mn-lt"/>
                <a:ea typeface="Calibri" panose="020F0502020204030204" pitchFamily="34" charset="0"/>
                <a:cs typeface="Times New Roman" panose="02020603050405020304" pitchFamily="18" charset="0"/>
              </a:rPr>
              <a:t>Kommunen, egen læge, ambulant behandling, patienten, alle involverede i planen, hjemmepleje, bosted</a:t>
            </a:r>
            <a:br>
              <a:rPr lang="da-DK" sz="1600">
                <a:effectLst/>
                <a:latin typeface="+mn-lt"/>
                <a:ea typeface="Calibri" panose="020F0502020204030204" pitchFamily="34" charset="0"/>
                <a:cs typeface="Times New Roman" panose="02020603050405020304" pitchFamily="18" charset="0"/>
              </a:rPr>
            </a:b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Planerne sendes til relevante aktører via sikker mail (gældende for de som ikke har adgang til SP)</a:t>
            </a:r>
            <a:br>
              <a:rPr lang="da-DK" sz="1600">
                <a:latin typeface="+mn-lt"/>
                <a:ea typeface="Verdana"/>
                <a:cs typeface="Times New Roman"/>
              </a:rPr>
            </a:br>
            <a:r>
              <a:rPr lang="da-DK" sz="1600">
                <a:effectLst/>
                <a:latin typeface="+mn-lt"/>
                <a:ea typeface="Calibri" panose="020F0502020204030204" pitchFamily="34" charset="0"/>
                <a:cs typeface="Times New Roman" panose="02020603050405020304" pitchFamily="18" charset="0"/>
              </a:rPr>
              <a:t>Socialrådgiver sender til kommunen</a:t>
            </a:r>
            <a:br>
              <a:rPr lang="da-DK" sz="1600">
                <a:effectLst/>
                <a:latin typeface="+mn-lt"/>
                <a:ea typeface="Calibri" panose="020F0502020204030204" pitchFamily="34" charset="0"/>
                <a:cs typeface="Times New Roman" panose="02020603050405020304" pitchFamily="18" charset="0"/>
              </a:rPr>
            </a:br>
            <a:r>
              <a:rPr lang="da-DK" sz="1600">
                <a:effectLst/>
                <a:latin typeface="+mn-lt"/>
                <a:ea typeface="Calibri" panose="020F0502020204030204" pitchFamily="34" charset="0"/>
                <a:cs typeface="Times New Roman" panose="02020603050405020304" pitchFamily="18" charset="0"/>
              </a:rPr>
              <a:t>Praktiserende læge får via sekretær via epikrise (sundhedsforebyggende plan)</a:t>
            </a: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1600">
                <a:latin typeface="+mn-lt"/>
                <a:ea typeface="Verdana"/>
                <a:cs typeface="Times New Roman"/>
              </a:rPr>
              <a:t>Svært at finde tid til at samle alle relevante aktører, indenfor en realistisk tidshorisont.</a:t>
            </a: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400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960090" y="3113313"/>
            <a:ext cx="8501089" cy="2784811"/>
          </a:xfrm>
        </p:spPr>
        <p:txBody>
          <a:bodyPr>
            <a:normAutofit fontScale="90000"/>
          </a:bodyPr>
          <a:lstStyle/>
          <a:p>
            <a:pPr>
              <a:lnSpc>
                <a:spcPct val="106000"/>
              </a:lnSpc>
              <a:spcAft>
                <a:spcPts val="800"/>
              </a:spcAft>
            </a:pPr>
            <a:br>
              <a:rPr lang="da-DK" b="1">
                <a:effectLst/>
                <a:latin typeface="Verdana"/>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a:latin typeface="+mn-lt"/>
                <a:ea typeface="Verdana"/>
                <a:cs typeface="Times New Roman"/>
              </a:rPr>
              <a:t>Vi har haft særligt fokus på UA/KP inden udskrivelse ift. patienter:</a:t>
            </a:r>
            <a:br>
              <a:rPr lang="da-DK" sz="1800">
                <a:latin typeface="+mn-lt"/>
                <a:ea typeface="Verdana"/>
                <a:cs typeface="Times New Roman"/>
              </a:rPr>
            </a:br>
            <a:r>
              <a:rPr lang="da-DK" sz="1800">
                <a:latin typeface="+mn-lt"/>
                <a:ea typeface="Verdana"/>
                <a:cs typeface="Times New Roman"/>
              </a:rPr>
              <a:t>- der bor på b</a:t>
            </a:r>
            <a:r>
              <a:rPr lang="da-DK" sz="1800">
                <a:effectLst/>
                <a:latin typeface="Calibri" panose="020F0502020204030204" pitchFamily="34" charset="0"/>
                <a:ea typeface="Calibri" panose="020F0502020204030204" pitchFamily="34" charset="0"/>
                <a:cs typeface="Times New Roman" panose="02020603050405020304" pitchFamily="18" charset="0"/>
              </a:rPr>
              <a:t>otilbud</a:t>
            </a:r>
            <a:br>
              <a:rPr lang="da-DK" sz="1800">
                <a:effectLst/>
                <a:latin typeface="Calibri" panose="020F0502020204030204" pitchFamily="34" charset="0"/>
                <a:ea typeface="Calibri" panose="020F0502020204030204" pitchFamily="34" charset="0"/>
                <a:cs typeface="Times New Roman" panose="02020603050405020304" pitchFamily="18" charset="0"/>
              </a:rPr>
            </a:br>
            <a:r>
              <a:rPr lang="da-DK" sz="1800">
                <a:effectLst/>
                <a:latin typeface="Calibri" panose="020F0502020204030204" pitchFamily="34" charset="0"/>
                <a:ea typeface="Calibri" panose="020F0502020204030204" pitchFamily="34" charset="0"/>
                <a:cs typeface="Times New Roman" panose="02020603050405020304" pitchFamily="18" charset="0"/>
              </a:rPr>
              <a:t>- har dom </a:t>
            </a:r>
            <a:br>
              <a:rPr lang="da-DK" sz="1800">
                <a:effectLst/>
                <a:latin typeface="Calibri" panose="020F0502020204030204" pitchFamily="34" charset="0"/>
                <a:ea typeface="Calibri" panose="020F0502020204030204" pitchFamily="34" charset="0"/>
                <a:cs typeface="Times New Roman" panose="02020603050405020304" pitchFamily="18" charset="0"/>
              </a:rPr>
            </a:br>
            <a:r>
              <a:rPr lang="da-DK" sz="1800">
                <a:effectLst/>
                <a:latin typeface="Calibri" panose="020F0502020204030204" pitchFamily="34" charset="0"/>
                <a:ea typeface="Calibri" panose="020F0502020204030204" pitchFamily="34" charset="0"/>
                <a:cs typeface="Times New Roman" panose="02020603050405020304" pitchFamily="18" charset="0"/>
              </a:rPr>
              <a:t>- har været Indlagt med tvang</a:t>
            </a:r>
            <a:br>
              <a:rPr lang="da-DK" sz="1800">
                <a:effectLst/>
                <a:latin typeface="Calibri" panose="020F0502020204030204" pitchFamily="34" charset="0"/>
                <a:ea typeface="Calibri" panose="020F0502020204030204" pitchFamily="34" charset="0"/>
                <a:cs typeface="Times New Roman" panose="02020603050405020304" pitchFamily="18" charset="0"/>
              </a:rPr>
            </a:br>
            <a:br>
              <a:rPr lang="da-DK" sz="1800">
                <a:latin typeface="+mn-lt"/>
                <a:ea typeface="Verdana"/>
                <a:cs typeface="Times New Roman"/>
              </a:rPr>
            </a:br>
            <a:r>
              <a:rPr lang="da-DK" sz="1800">
                <a:ea typeface="Verdana"/>
                <a:cs typeface="Times New Roman" panose="02020603050405020304" pitchFamily="18" charset="0"/>
              </a:rPr>
              <a:t>Arbejdet f</a:t>
            </a:r>
            <a:r>
              <a:rPr lang="da-DK" sz="1800">
                <a:effectLst/>
                <a:latin typeface="Calibri" panose="020F0502020204030204" pitchFamily="34" charset="0"/>
                <a:ea typeface="Calibri" panose="020F0502020204030204" pitchFamily="34" charset="0"/>
                <a:cs typeface="Times New Roman" panose="02020603050405020304" pitchFamily="18" charset="0"/>
              </a:rPr>
              <a:t>ølges i taskforce for nedbringelse af tvang og på lederforbedringsmøder – for at optimere antal af udarbejdede UA/KP de åbne afsnit. Resultatet er på nuværende tidspunkt ukendt.</a:t>
            </a:r>
            <a:br>
              <a:rPr lang="da-DK" sz="1800">
                <a:effectLst/>
                <a:latin typeface="Calibri" panose="020F0502020204030204" pitchFamily="34" charset="0"/>
                <a:ea typeface="Calibri" panose="020F0502020204030204" pitchFamily="34" charset="0"/>
                <a:cs typeface="Times New Roman" panose="02020603050405020304" pitchFamily="18" charset="0"/>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Fokus på patienten, samt netværk</a:t>
            </a:r>
            <a:br>
              <a:rPr lang="da-DK" sz="1800" b="1">
                <a:latin typeface="+mn-lt"/>
                <a:ea typeface="Verdana"/>
                <a:cs typeface="Times New Roman"/>
              </a:rPr>
            </a:br>
            <a:r>
              <a:rPr lang="da-DK" sz="1800">
                <a:ea typeface="Verdana"/>
                <a:cs typeface="Times New Roman" panose="02020603050405020304" pitchFamily="18" charset="0"/>
              </a:rPr>
              <a:t>Vi har fokus på at </a:t>
            </a:r>
            <a:r>
              <a:rPr lang="da-DK" sz="1800">
                <a:effectLst/>
                <a:latin typeface="Calibri" panose="020F0502020204030204" pitchFamily="34" charset="0"/>
                <a:ea typeface="Calibri" panose="020F0502020204030204" pitchFamily="34" charset="0"/>
                <a:cs typeface="Times New Roman" panose="02020603050405020304" pitchFamily="18" charset="0"/>
              </a:rPr>
              <a:t>planen suppleres med et patientnært perspektiv, det vil sige at planen skal afspejle et fokus på samskabelse med patienten- og patientens nære relationer, samt professionelt netværk.</a:t>
            </a: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Særlig opmærksomhed på forebyggelse af tvang </a:t>
            </a:r>
            <a:br>
              <a:rPr lang="da-DK" sz="1800" b="1">
                <a:latin typeface="+mn-lt"/>
                <a:ea typeface="Verdana"/>
                <a:cs typeface="Times New Roman"/>
              </a:rPr>
            </a:br>
            <a:r>
              <a:rPr lang="da-DK" sz="1800">
                <a:latin typeface="+mn-lt"/>
                <a:ea typeface="Verdana"/>
                <a:cs typeface="Times New Roman"/>
              </a:rPr>
              <a:t>Vi har systematisk fokus på at ændre koordinationsplaner til udskrivningsaftaler.</a:t>
            </a:r>
            <a:br>
              <a:rPr lang="da-DK" sz="1800" b="1">
                <a:latin typeface="+mn-lt"/>
                <a:ea typeface="Verdana"/>
                <a:cs typeface="Times New Roman"/>
              </a:rPr>
            </a:br>
            <a:br>
              <a:rPr lang="da-DK" sz="1300" i="1">
                <a:latin typeface="+mn-lt"/>
                <a:ea typeface="Verdana"/>
                <a:cs typeface="Times New Roman"/>
              </a:rPr>
            </a:br>
            <a:br>
              <a:rPr lang="da-DK" sz="1300" i="1">
                <a:latin typeface="+mn-lt"/>
                <a:ea typeface="Verdana"/>
                <a:cs typeface="Times New Roman"/>
              </a:rPr>
            </a:br>
            <a:r>
              <a:rPr lang="da-DK" sz="2400" b="1">
                <a:latin typeface="+mn-lt"/>
                <a:ea typeface="Verdana"/>
                <a:cs typeface="Times New Roman"/>
              </a:rPr>
              <a:t> </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0" y="124820"/>
            <a:ext cx="8098310" cy="1508105"/>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p>
          <a:p>
            <a:r>
              <a:rPr lang="da-DK" sz="3200" b="1">
                <a:ea typeface="Verdana" panose="020B0604030504040204" pitchFamily="34" charset="0"/>
                <a:cs typeface="Verdana" panose="020B0604030504040204" pitchFamily="34" charset="0"/>
              </a:rPr>
              <a:t>UDSKRIVNINGAFTALER- og KOORDINATIONSPLANER (UA/KP</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179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3715420"/>
            <a:ext cx="7886700" cy="2760720"/>
          </a:xfrm>
        </p:spPr>
        <p:txBody>
          <a:bodyPr>
            <a:normAutofit fontScale="90000"/>
          </a:bodyPr>
          <a:lstStyle/>
          <a:p>
            <a:pPr marL="457200">
              <a:lnSpc>
                <a:spcPct val="106000"/>
              </a:lnSpc>
            </a:pPr>
            <a:r>
              <a:rPr lang="da-DK" sz="4400" b="1">
                <a:ea typeface="Verdana" panose="020B0604030504040204" pitchFamily="34" charset="0"/>
                <a:cs typeface="Verdana" panose="020B0604030504040204" pitchFamily="34" charset="0"/>
              </a:rPr>
              <a:t>UDSKRIVNINGAFTALER- og KOORDINATIONSPLANER (UA/KP</a:t>
            </a:r>
            <a:br>
              <a:rPr lang="da-DK" sz="4400" b="1">
                <a:ea typeface="Verdana" panose="020B0604030504040204" pitchFamily="34" charset="0"/>
                <a:cs typeface="Verdana" panose="020B0604030504040204" pitchFamily="34" charset="0"/>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br>
              <a:rPr lang="da-DK" sz="1600" i="1">
                <a:latin typeface="+mn-lt"/>
                <a:ea typeface="Verdana"/>
                <a:cs typeface="Times New Roman"/>
              </a:rPr>
            </a:br>
            <a:r>
              <a:rPr lang="da-DK" sz="1600">
                <a:latin typeface="+mn-lt"/>
                <a:ea typeface="Verdana"/>
                <a:cs typeface="Times New Roman"/>
              </a:rPr>
              <a:t>Vi forsøger at sikre en bred deltagelse ved udarbejdelse af UA/KP. </a:t>
            </a:r>
            <a:r>
              <a:rPr lang="da-DK" sz="1600">
                <a:effectLst/>
                <a:latin typeface="+mn-lt"/>
                <a:ea typeface="Calibri" panose="020F0502020204030204" pitchFamily="34" charset="0"/>
                <a:cs typeface="Times New Roman" panose="02020603050405020304" pitchFamily="18" charset="0"/>
              </a:rPr>
              <a:t>Kommunen, egen læge, ambulant behandling, patienten, alle involverede i planen, hjemmepleje, bosted</a:t>
            </a:r>
            <a:br>
              <a:rPr lang="da-DK" sz="1600">
                <a:latin typeface="+mn-lt"/>
                <a:ea typeface="Verdana"/>
                <a:cs typeface="Times New Roman"/>
              </a:rPr>
            </a:br>
            <a:br>
              <a:rPr lang="da-DK" sz="1600">
                <a:latin typeface="+mn-lt"/>
                <a:ea typeface="Verdana"/>
                <a:cs typeface="Times New Roman"/>
              </a:rPr>
            </a:br>
            <a:r>
              <a:rPr lang="da-DK" sz="1600">
                <a:latin typeface="+mn-lt"/>
                <a:ea typeface="Verdana"/>
                <a:cs typeface="Times New Roman"/>
              </a:rPr>
              <a:t>Planerne sendes til relevante aktører via sikker mail (gældende for de som ikke har adgang til SP)</a:t>
            </a:r>
            <a:br>
              <a:rPr lang="da-DK" sz="1600">
                <a:latin typeface="+mn-lt"/>
                <a:ea typeface="Verdana"/>
                <a:cs typeface="Times New Roman"/>
              </a:rPr>
            </a:br>
            <a:r>
              <a:rPr lang="da-DK" sz="1600">
                <a:effectLst/>
                <a:latin typeface="+mn-lt"/>
                <a:ea typeface="Calibri" panose="020F0502020204030204" pitchFamily="34" charset="0"/>
                <a:cs typeface="Times New Roman" panose="02020603050405020304" pitchFamily="18" charset="0"/>
              </a:rPr>
              <a:t>Socialrådgiver sender til kommunen</a:t>
            </a:r>
            <a:br>
              <a:rPr lang="da-DK" sz="1600">
                <a:effectLst/>
                <a:latin typeface="+mn-lt"/>
                <a:ea typeface="Calibri" panose="020F0502020204030204" pitchFamily="34" charset="0"/>
                <a:cs typeface="Times New Roman" panose="02020603050405020304" pitchFamily="18" charset="0"/>
              </a:rPr>
            </a:br>
            <a:r>
              <a:rPr lang="da-DK" sz="1600">
                <a:effectLst/>
                <a:latin typeface="+mn-lt"/>
                <a:ea typeface="Calibri" panose="020F0502020204030204" pitchFamily="34" charset="0"/>
                <a:cs typeface="Times New Roman" panose="02020603050405020304" pitchFamily="18" charset="0"/>
              </a:rPr>
              <a:t>Praktiserende læge får via sekretær ved epikrise (sundhedsforebyggende plan)</a:t>
            </a:r>
            <a:br>
              <a:rPr lang="da-DK" sz="1600" i="1">
                <a:latin typeface="+mn-lt"/>
                <a:ea typeface="Verdana"/>
                <a:cs typeface="Times New Roman"/>
              </a:rPr>
            </a:br>
            <a:br>
              <a:rPr lang="da-DK" sz="1600">
                <a:latin typeface="+mn-lt"/>
                <a:ea typeface="Verdana"/>
                <a:cs typeface="Times New Roman"/>
              </a:rPr>
            </a:br>
            <a:r>
              <a:rPr lang="da-DK" sz="1600">
                <a:latin typeface="+mn-lt"/>
                <a:ea typeface="Verdana"/>
                <a:cs typeface="Times New Roman"/>
              </a:rPr>
              <a:t>E</a:t>
            </a:r>
            <a:r>
              <a:rPr lang="da-DK" sz="1600">
                <a:latin typeface="+mn-lt"/>
              </a:rPr>
              <a:t>fter mødet sendes, såfremt forældremyndighedsindehaveren er indforstået hermed, et kortfattet referat til mødedeltagerne med beskrivelse af de aftaler, der er indgået på mødet om opgave – og ansvarsfordeling.</a:t>
            </a:r>
            <a:br>
              <a:rPr lang="da-DK" sz="1600">
                <a:latin typeface="+mn-lt"/>
                <a:ea typeface="Verdana"/>
                <a:cs typeface="Times New Roman"/>
              </a:rPr>
            </a:br>
            <a:br>
              <a:rPr lang="da-DK" sz="1800" b="1">
                <a:latin typeface="+mn-lt"/>
                <a:ea typeface="Verdana"/>
                <a:cs typeface="Times New Roman"/>
              </a:rPr>
            </a:br>
            <a:r>
              <a:rPr lang="da-DK" sz="2400" b="1">
                <a:latin typeface="+mn-lt"/>
                <a:ea typeface="Verdana"/>
                <a:cs typeface="Times New Roman"/>
              </a:rPr>
              <a:t> </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a:extLst>
              <a:ext uri="{FF2B5EF4-FFF2-40B4-BE49-F238E27FC236}">
                <a16:creationId xmlns:a16="http://schemas.microsoft.com/office/drawing/2014/main" id="{F5D3D1EE-EA87-4F29-866F-0742CA75F6C1}"/>
              </a:ext>
            </a:extLst>
          </p:cNvPr>
          <p:cNvSpPr/>
          <p:nvPr/>
        </p:nvSpPr>
        <p:spPr>
          <a:xfrm>
            <a:off x="1960090" y="124820"/>
            <a:ext cx="5183093" cy="584775"/>
          </a:xfrm>
          <a:prstGeom prst="rect">
            <a:avLst/>
          </a:prstGeom>
        </p:spPr>
        <p:txBody>
          <a:bodyPr wrap="square">
            <a:spAutoFit/>
          </a:bodyPr>
          <a:lstStyle/>
          <a:p>
            <a:endParaRPr lang="da-DK" sz="3200" b="1">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20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3851265" y="2696471"/>
            <a:ext cx="6431723" cy="1938992"/>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a:p>
            <a:endParaRPr lang="da-DK" sz="4000">
              <a:ea typeface="Verdana" panose="020B0604030504040204" pitchFamily="34" charset="0"/>
              <a:cs typeface="Verdana" panose="020B0604030504040204" pitchFamily="34" charset="0"/>
            </a:endParaRPr>
          </a:p>
          <a:p>
            <a:r>
              <a:rPr lang="da-DK" sz="4000">
                <a:ea typeface="Verdana" panose="020B0604030504040204" pitchFamily="34" charset="0"/>
                <a:cs typeface="Verdana" panose="020B0604030504040204" pitchFamily="34" charset="0"/>
              </a:rPr>
              <a:t>		Region Sjælland</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sp>
        <p:nvSpPr>
          <p:cNvPr id="9" name="Titel 8">
            <a:extLst>
              <a:ext uri="{FF2B5EF4-FFF2-40B4-BE49-F238E27FC236}">
                <a16:creationId xmlns:a16="http://schemas.microsoft.com/office/drawing/2014/main" id="{7944751A-0420-4663-BE20-CA4F1CA6DCDA}"/>
              </a:ext>
            </a:extLst>
          </p:cNvPr>
          <p:cNvSpPr>
            <a:spLocks noGrp="1"/>
          </p:cNvSpPr>
          <p:nvPr>
            <p:ph type="title"/>
          </p:nvPr>
        </p:nvSpPr>
        <p:spPr/>
        <p:txBody>
          <a:bodyPr/>
          <a:lstStyle/>
          <a:p>
            <a:r>
              <a:rPr lang="da-DK"/>
              <a:t>Emne: </a:t>
            </a:r>
          </a:p>
        </p:txBody>
      </p:sp>
    </p:spTree>
    <p:extLst>
      <p:ext uri="{BB962C8B-B14F-4D97-AF65-F5344CB8AC3E}">
        <p14:creationId xmlns:p14="http://schemas.microsoft.com/office/powerpoint/2010/main" val="39340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289465" y="0"/>
            <a:ext cx="27993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57" y="326855"/>
            <a:ext cx="3006404" cy="1419165"/>
          </a:xfrm>
          <a:prstGeom prst="rect">
            <a:avLst/>
          </a:prstGeom>
        </p:spPr>
      </p:pic>
      <p:sp>
        <p:nvSpPr>
          <p:cNvPr id="6" name="Rektangel 5"/>
          <p:cNvSpPr/>
          <p:nvPr/>
        </p:nvSpPr>
        <p:spPr>
          <a:xfrm>
            <a:off x="2026486" y="6257758"/>
            <a:ext cx="3649578" cy="473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id="{889BE770-F9CE-4AC5-9703-BB06C70C0E4A}"/>
              </a:ext>
            </a:extLst>
          </p:cNvPr>
          <p:cNvSpPr txBox="1">
            <a:spLocks/>
          </p:cNvSpPr>
          <p:nvPr/>
        </p:nvSpPr>
        <p:spPr>
          <a:xfrm>
            <a:off x="3380271" y="2254180"/>
            <a:ext cx="7501255" cy="84023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da-DK"/>
              <a:t>Børne- og ungesporet, Region Sjælland</a:t>
            </a:r>
          </a:p>
        </p:txBody>
      </p:sp>
      <p:sp>
        <p:nvSpPr>
          <p:cNvPr id="9" name="Pladsholder til tekst 2">
            <a:extLst>
              <a:ext uri="{FF2B5EF4-FFF2-40B4-BE49-F238E27FC236}">
                <a16:creationId xmlns:a16="http://schemas.microsoft.com/office/drawing/2014/main" id="{5EDC46A8-24A8-4ED6-A64A-9E5115FEEB3F}"/>
              </a:ext>
            </a:extLst>
          </p:cNvPr>
          <p:cNvSpPr txBox="1">
            <a:spLocks/>
          </p:cNvSpPr>
          <p:nvPr/>
        </p:nvSpPr>
        <p:spPr>
          <a:xfrm>
            <a:off x="3409122" y="4335495"/>
            <a:ext cx="7936540" cy="1174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LKT Tvang </a:t>
            </a:r>
          </a:p>
          <a:p>
            <a:r>
              <a:rPr lang="da-DK"/>
              <a:t>Online Storyboard – status hvor er vi i forhold til de PRIMÆRE DRIVERE </a:t>
            </a:r>
          </a:p>
        </p:txBody>
      </p:sp>
    </p:spTree>
    <p:extLst>
      <p:ext uri="{BB962C8B-B14F-4D97-AF65-F5344CB8AC3E}">
        <p14:creationId xmlns:p14="http://schemas.microsoft.com/office/powerpoint/2010/main" val="192483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2121197" y="1718771"/>
            <a:ext cx="7886700" cy="4424431"/>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DELTAGER KREDS</a:t>
            </a:r>
            <a:br>
              <a:rPr lang="da-DK" sz="1800" b="1">
                <a:latin typeface="+mn-lt"/>
                <a:ea typeface="Verdana"/>
                <a:cs typeface="Times New Roman"/>
              </a:rPr>
            </a:br>
            <a:r>
              <a:rPr lang="da-DK" sz="1300">
                <a:latin typeface="+mn-lt"/>
                <a:ea typeface="Verdana"/>
                <a:cs typeface="Times New Roman"/>
              </a:rPr>
              <a:t>*</a:t>
            </a:r>
            <a:r>
              <a:rPr lang="da-DK" sz="1300" i="1">
                <a:latin typeface="+mn-lt"/>
                <a:ea typeface="Verdana"/>
                <a:cs typeface="Times New Roman"/>
              </a:rPr>
              <a:t>Deltagerkredsen er udpeget af ledelsen. Fra B&amp;U deltager intensivdøgnafsnit for unge samt ambulant, akut afsnit ”Bakkehuset”. Fra </a:t>
            </a:r>
            <a:r>
              <a:rPr lang="da-DK" sz="1300" i="1" err="1">
                <a:latin typeface="+mn-lt"/>
                <a:ea typeface="Verdana"/>
                <a:cs typeface="Times New Roman"/>
              </a:rPr>
              <a:t>Platangården</a:t>
            </a:r>
            <a:r>
              <a:rPr lang="da-DK" sz="1300" i="1">
                <a:latin typeface="+mn-lt"/>
                <a:ea typeface="Verdana"/>
                <a:cs typeface="Times New Roman"/>
              </a:rPr>
              <a:t> har ledelsen peget på deltagerne.</a:t>
            </a:r>
            <a:br>
              <a:rPr lang="da-DK" sz="1300" i="1">
                <a:latin typeface="+mn-lt"/>
                <a:ea typeface="Verdana"/>
                <a:cs typeface="Times New Roman"/>
              </a:rPr>
            </a:br>
            <a:r>
              <a:rPr lang="da-DK" sz="1300" i="1">
                <a:latin typeface="+mn-lt"/>
                <a:ea typeface="Verdana"/>
                <a:cs typeface="Times New Roman"/>
              </a:rPr>
              <a:t>*Kriterier: Platangården er en tæt samarbejdspartner med fælles brugerflade med Ungdomspsykiatrien i Regionen. Platangården har i perioder haft mange indlæggelser med tvang.</a:t>
            </a:r>
            <a:br>
              <a:rPr lang="da-DK" sz="1300" i="1">
                <a:latin typeface="+mn-lt"/>
                <a:ea typeface="Verdana"/>
                <a:cs typeface="Times New Roman"/>
              </a:rPr>
            </a:br>
            <a:r>
              <a:rPr lang="da-DK" sz="1300" i="1">
                <a:latin typeface="+mn-lt"/>
                <a:ea typeface="Verdana"/>
                <a:cs typeface="Times New Roman"/>
              </a:rPr>
              <a:t>*Tværsektoriel fokus: Platangården er under serviceloven og B&amp;U er under sundheds/psykiatriloven. Bakkehuset er en tværsektoriel enhed.</a:t>
            </a:r>
            <a:br>
              <a:rPr lang="da-DK" sz="1300" i="1">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ROLLE FORDELING </a:t>
            </a:r>
            <a:br>
              <a:rPr lang="da-DK" sz="1800" b="1">
                <a:latin typeface="+mn-lt"/>
                <a:ea typeface="Verdana"/>
                <a:cs typeface="Times New Roman"/>
              </a:rPr>
            </a:br>
            <a:r>
              <a:rPr lang="da-DK" sz="1300">
                <a:latin typeface="+mn-lt"/>
                <a:ea typeface="Verdana"/>
                <a:cs typeface="Times New Roman"/>
              </a:rPr>
              <a:t>*</a:t>
            </a:r>
            <a:r>
              <a:rPr lang="da-DK" sz="1300" i="1">
                <a:latin typeface="+mn-lt"/>
                <a:ea typeface="Verdana"/>
                <a:cs typeface="Times New Roman"/>
              </a:rPr>
              <a:t>hvad har I gjort: afholdt regelmæssige forbedringsteamsmøder med repræsentanter fra alle tre enheder. Der har været besøg, og der er planer flere besøg også ledelsesbesøg. </a:t>
            </a:r>
            <a:br>
              <a:rPr lang="da-DK" sz="1300" i="1">
                <a:latin typeface="+mn-lt"/>
                <a:ea typeface="Verdana"/>
                <a:cs typeface="Times New Roman"/>
              </a:rPr>
            </a:br>
            <a:r>
              <a:rPr lang="da-DK" sz="1300" i="1">
                <a:latin typeface="+mn-lt"/>
                <a:ea typeface="Verdana"/>
                <a:cs typeface="Times New Roman"/>
              </a:rPr>
              <a:t>*hvordan er det tværsektorielle fokus? Delt sekretariatsbetjening.</a:t>
            </a:r>
            <a:br>
              <a:rPr lang="da-DK" sz="1800" i="1">
                <a:latin typeface="+mn-lt"/>
                <a:ea typeface="Verdana"/>
                <a:cs typeface="Times New Roman"/>
              </a:rPr>
            </a:br>
            <a:br>
              <a:rPr lang="da-DK" sz="1800" i="1">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SHARED DECISION MAKING</a:t>
            </a:r>
            <a:br>
              <a:rPr lang="da-DK" sz="1800" b="1">
                <a:latin typeface="+mn-lt"/>
                <a:ea typeface="Verdana"/>
                <a:cs typeface="Times New Roman"/>
              </a:rPr>
            </a:br>
            <a:r>
              <a:rPr lang="da-DK" sz="1300">
                <a:latin typeface="+mn-lt"/>
                <a:ea typeface="Verdana"/>
                <a:cs typeface="Times New Roman"/>
              </a:rPr>
              <a:t> *hvor langt er I med jeres ideer? Afventer en fælles ung, som er relevant for projektet. Vi tolker desuden </a:t>
            </a:r>
            <a:r>
              <a:rPr lang="da-DK" sz="1300" err="1">
                <a:latin typeface="+mn-lt"/>
                <a:ea typeface="Verdana"/>
                <a:cs typeface="Times New Roman"/>
              </a:rPr>
              <a:t>shared</a:t>
            </a:r>
            <a:r>
              <a:rPr lang="da-DK" sz="1300">
                <a:latin typeface="+mn-lt"/>
                <a:ea typeface="Verdana"/>
                <a:cs typeface="Times New Roman"/>
              </a:rPr>
              <a:t> decision </a:t>
            </a:r>
            <a:r>
              <a:rPr lang="da-DK" sz="1300" err="1">
                <a:latin typeface="+mn-lt"/>
                <a:ea typeface="Verdana"/>
                <a:cs typeface="Times New Roman"/>
              </a:rPr>
              <a:t>making</a:t>
            </a:r>
            <a:r>
              <a:rPr lang="da-DK" sz="1300">
                <a:latin typeface="+mn-lt"/>
                <a:ea typeface="Verdana"/>
                <a:cs typeface="Times New Roman"/>
              </a:rPr>
              <a:t> som fælles </a:t>
            </a:r>
            <a:r>
              <a:rPr lang="da-DK" sz="1300" err="1">
                <a:latin typeface="+mn-lt"/>
                <a:ea typeface="Verdana"/>
                <a:cs typeface="Times New Roman"/>
              </a:rPr>
              <a:t>beslutningtagen</a:t>
            </a:r>
            <a:r>
              <a:rPr lang="da-DK" sz="1300">
                <a:latin typeface="+mn-lt"/>
                <a:ea typeface="Verdana"/>
                <a:cs typeface="Times New Roman"/>
              </a:rPr>
              <a:t> mellem B&amp;U og Platangården og den unge. Dette har vi udarbejdet flere </a:t>
            </a:r>
            <a:r>
              <a:rPr lang="da-DK" sz="1300" err="1">
                <a:latin typeface="+mn-lt"/>
                <a:ea typeface="Verdana"/>
                <a:cs typeface="Times New Roman"/>
              </a:rPr>
              <a:t>PDSA’er</a:t>
            </a:r>
            <a:r>
              <a:rPr lang="da-DK" sz="1300">
                <a:latin typeface="+mn-lt"/>
                <a:ea typeface="Verdana"/>
                <a:cs typeface="Times New Roman"/>
              </a:rPr>
              <a:t> på som retter sig mod inddragelse af den unge bl.a. vedr. netværksmøder og kriseplan. Vi planlægger at afholde et fælles møde på Teams om behandlingsplan/indlæggelsesplan for en fælles ung.</a:t>
            </a: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295236" y="216361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800"/>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1138773"/>
          </a:xfrm>
          <a:prstGeom prst="rect">
            <a:avLst/>
          </a:prstGeom>
        </p:spPr>
        <p:txBody>
          <a:bodyPr wrap="square">
            <a:spAutoFit/>
          </a:bodyPr>
          <a:lstStyle/>
          <a:p>
            <a:r>
              <a:rPr lang="da-DK" sz="2800">
                <a:ea typeface="Verdana" panose="020B0604030504040204" pitchFamily="34" charset="0"/>
                <a:cs typeface="Verdana" panose="020B0604030504040204" pitchFamily="34" charset="0"/>
              </a:rPr>
              <a:t>PRIMÆRE DRIVER:  </a:t>
            </a:r>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07896" y="5267221"/>
            <a:ext cx="1505481"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6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6CC0ACA3-6701-45A9-BCD6-51BC53BBA566}"/>
              </a:ext>
            </a:extLst>
          </p:cNvPr>
          <p:cNvSpPr>
            <a:spLocks noGrp="1"/>
          </p:cNvSpPr>
          <p:nvPr>
            <p:ph type="title"/>
          </p:nvPr>
        </p:nvSpPr>
        <p:spPr>
          <a:xfrm>
            <a:off x="1639680" y="1802167"/>
            <a:ext cx="7886700" cy="4673973"/>
          </a:xfrm>
        </p:spPr>
        <p:txBody>
          <a:bodyPr>
            <a:normAutofit fontScale="90000"/>
          </a:bodyPr>
          <a:lstStyle/>
          <a:p>
            <a:pPr marL="457200">
              <a:spcAft>
                <a:spcPts val="0"/>
              </a:spcAft>
            </a:pPr>
            <a:br>
              <a:rPr lang="da-DK" b="1">
                <a:effectLst/>
                <a:latin typeface="Verdana"/>
                <a:ea typeface="Verdana"/>
                <a:cs typeface="Times New Roman"/>
              </a:rPr>
            </a:br>
            <a:br>
              <a:rPr lang="da-DK" b="1">
                <a:latin typeface="Verdana"/>
                <a:ea typeface="Verdana"/>
                <a:cs typeface="Times New Roman"/>
              </a:rPr>
            </a:br>
            <a:r>
              <a:rPr lang="da-DK" sz="1800" b="1">
                <a:latin typeface="+mn-lt"/>
                <a:ea typeface="Verdana"/>
                <a:cs typeface="Times New Roman"/>
              </a:rPr>
              <a:t>TVÆRSEKTORIEL ARBEJDSGANG </a:t>
            </a:r>
            <a:br>
              <a:rPr lang="da-DK" sz="1800" b="1">
                <a:latin typeface="+mn-lt"/>
                <a:ea typeface="Verdana"/>
                <a:cs typeface="Times New Roman"/>
              </a:rPr>
            </a:br>
            <a:r>
              <a:rPr lang="da-DK" sz="1300">
                <a:latin typeface="+mn-lt"/>
                <a:ea typeface="Verdana"/>
                <a:cs typeface="Times New Roman"/>
              </a:rPr>
              <a:t> *</a:t>
            </a:r>
            <a:r>
              <a:rPr lang="da-DK" sz="1300" i="1" err="1">
                <a:latin typeface="+mn-lt"/>
                <a:ea typeface="Verdana"/>
                <a:cs typeface="Times New Roman"/>
              </a:rPr>
              <a:t>Teamsmøder</a:t>
            </a:r>
            <a:r>
              <a:rPr lang="da-DK" sz="1300" i="1">
                <a:latin typeface="+mn-lt"/>
                <a:ea typeface="Verdana"/>
                <a:cs typeface="Times New Roman"/>
              </a:rPr>
              <a:t> mellem Ungdomspsykiatrisk døgnafsnit og </a:t>
            </a:r>
            <a:r>
              <a:rPr lang="da-DK" sz="1300" i="1" err="1">
                <a:latin typeface="+mn-lt"/>
                <a:ea typeface="Verdana"/>
                <a:cs typeface="Times New Roman"/>
              </a:rPr>
              <a:t>Platangården</a:t>
            </a:r>
            <a:r>
              <a:rPr lang="da-DK" sz="1300" i="1">
                <a:latin typeface="+mn-lt"/>
                <a:ea typeface="Verdana"/>
                <a:cs typeface="Times New Roman"/>
              </a:rPr>
              <a:t>.</a:t>
            </a:r>
            <a:br>
              <a:rPr lang="da-DK" sz="1300" i="1">
                <a:latin typeface="+mn-lt"/>
                <a:ea typeface="Verdana"/>
                <a:cs typeface="Times New Roman"/>
              </a:rPr>
            </a:br>
            <a:r>
              <a:rPr lang="da-DK" sz="1300" i="1">
                <a:latin typeface="+mn-lt"/>
                <a:ea typeface="Verdana"/>
                <a:cs typeface="Times New Roman"/>
              </a:rPr>
              <a:t>*Den tværsektorielle enhed Bakkehuset er planlagt ind i en besøgsrække, men pt. sat på pause pga. aktualitet målt i forhold til ressourceforbrug.</a:t>
            </a:r>
            <a:br>
              <a:rPr lang="da-DK" sz="1300">
                <a:latin typeface="+mn-lt"/>
                <a:ea typeface="Verdana"/>
                <a:cs typeface="Times New Roman"/>
              </a:rPr>
            </a:br>
            <a:br>
              <a:rPr lang="da-DK" sz="1300">
                <a:latin typeface="+mn-lt"/>
                <a:ea typeface="Verdana"/>
                <a:cs typeface="Times New Roman"/>
              </a:rPr>
            </a:br>
            <a:br>
              <a:rPr lang="da-DK" sz="1300" i="1">
                <a:latin typeface="+mn-lt"/>
                <a:ea typeface="Verdana"/>
                <a:cs typeface="Times New Roman"/>
              </a:rPr>
            </a:br>
            <a:br>
              <a:rPr lang="da-DK" sz="1300">
                <a:latin typeface="+mn-lt"/>
                <a:ea typeface="Verdana"/>
                <a:cs typeface="Times New Roman"/>
              </a:rPr>
            </a:br>
            <a:br>
              <a:rPr lang="da-DK" sz="1300">
                <a:latin typeface="+mn-lt"/>
                <a:ea typeface="Verdana"/>
                <a:cs typeface="Times New Roman"/>
              </a:rPr>
            </a:br>
            <a:r>
              <a:rPr lang="da-DK" sz="1800" b="1">
                <a:latin typeface="+mn-lt"/>
                <a:ea typeface="Verdana"/>
                <a:cs typeface="Times New Roman"/>
              </a:rPr>
              <a:t>BARRIERER  </a:t>
            </a:r>
            <a:br>
              <a:rPr lang="da-DK" sz="1800" b="1">
                <a:latin typeface="+mn-lt"/>
                <a:ea typeface="Verdana"/>
                <a:cs typeface="Times New Roman"/>
              </a:rPr>
            </a:br>
            <a:r>
              <a:rPr lang="da-DK" sz="2400" b="1">
                <a:latin typeface="+mn-lt"/>
                <a:ea typeface="Verdana"/>
                <a:cs typeface="Times New Roman"/>
              </a:rPr>
              <a:t> </a:t>
            </a:r>
            <a:r>
              <a:rPr lang="da-DK" sz="1300" i="1">
                <a:latin typeface="+mn-lt"/>
                <a:ea typeface="Verdana"/>
                <a:cs typeface="Times New Roman"/>
              </a:rPr>
              <a:t>*har I identificeret nogle? </a:t>
            </a:r>
            <a:br>
              <a:rPr lang="da-DK" sz="1300" i="1">
                <a:latin typeface="+mn-lt"/>
                <a:ea typeface="Verdana"/>
                <a:cs typeface="Times New Roman"/>
              </a:rPr>
            </a:br>
            <a:br>
              <a:rPr lang="da-DK" sz="1800" i="1">
                <a:latin typeface="+mn-lt"/>
                <a:ea typeface="Verdana"/>
                <a:cs typeface="Times New Roman"/>
              </a:rPr>
            </a:br>
            <a:r>
              <a:rPr lang="da-DK" sz="1200" i="1">
                <a:latin typeface="+mn-lt"/>
                <a:ea typeface="Verdana"/>
                <a:cs typeface="Times New Roman"/>
              </a:rPr>
              <a:t>Udskiftning i personkreds.</a:t>
            </a:r>
            <a:br>
              <a:rPr lang="da-DK" sz="1200" i="1">
                <a:latin typeface="+mn-lt"/>
                <a:ea typeface="Verdana"/>
                <a:cs typeface="Times New Roman"/>
              </a:rPr>
            </a:br>
            <a:br>
              <a:rPr lang="da-DK" sz="1200" i="1">
                <a:latin typeface="+mn-lt"/>
                <a:ea typeface="Verdana"/>
                <a:cs typeface="Times New Roman"/>
              </a:rPr>
            </a:br>
            <a:r>
              <a:rPr lang="da-DK" sz="1200" i="1">
                <a:latin typeface="+mn-lt"/>
                <a:ea typeface="Verdana"/>
                <a:cs typeface="Times New Roman"/>
              </a:rPr>
              <a:t>Geografien er en udfordring </a:t>
            </a:r>
            <a:r>
              <a:rPr lang="da-DK" sz="1200" i="1" err="1">
                <a:latin typeface="+mn-lt"/>
                <a:ea typeface="Verdana"/>
                <a:cs typeface="Times New Roman"/>
              </a:rPr>
              <a:t>ifh</a:t>
            </a:r>
            <a:r>
              <a:rPr lang="da-DK" sz="1200" i="1">
                <a:latin typeface="+mn-lt"/>
                <a:ea typeface="Verdana"/>
                <a:cs typeface="Times New Roman"/>
              </a:rPr>
              <a:t>. Fysiske møder – 1½ times kørsel mellem B&amp;U og </a:t>
            </a:r>
            <a:r>
              <a:rPr lang="da-DK" sz="1200" i="1" err="1">
                <a:latin typeface="+mn-lt"/>
                <a:ea typeface="Verdana"/>
                <a:cs typeface="Times New Roman"/>
              </a:rPr>
              <a:t>Platangården</a:t>
            </a:r>
            <a:r>
              <a:rPr lang="da-DK" sz="1200" i="1">
                <a:latin typeface="+mn-lt"/>
                <a:ea typeface="Verdana"/>
                <a:cs typeface="Times New Roman"/>
              </a:rPr>
              <a:t>.</a:t>
            </a:r>
            <a:br>
              <a:rPr lang="da-DK" sz="1200" i="1">
                <a:latin typeface="+mn-lt"/>
                <a:ea typeface="Verdana"/>
                <a:cs typeface="Times New Roman"/>
              </a:rPr>
            </a:br>
            <a:br>
              <a:rPr lang="da-DK" sz="1200" i="1">
                <a:latin typeface="+mn-lt"/>
                <a:ea typeface="Verdana"/>
                <a:cs typeface="Times New Roman"/>
              </a:rPr>
            </a:br>
            <a:r>
              <a:rPr lang="da-DK" sz="1200" i="1">
                <a:latin typeface="+mn-lt"/>
                <a:ea typeface="Verdana"/>
                <a:cs typeface="Times New Roman"/>
              </a:rPr>
              <a:t>Barriere i forhold til tværsektorielt samarbejde: Opmærksomhed på, hvor mange personer der er i den unges kontaktkreds/professionelle kontaktkreds med henblik på at beskytte den unge. En individuel vurdering kan betyde at kontaktkredsen søges minimeret. Et eksempel, hvor Bakkehuset er blevet fravalg for en ung fra Platangården </a:t>
            </a:r>
            <a:r>
              <a:rPr lang="da-DK" sz="1200" i="1" err="1">
                <a:latin typeface="+mn-lt"/>
                <a:ea typeface="Verdana"/>
                <a:cs typeface="Times New Roman"/>
              </a:rPr>
              <a:t>mph</a:t>
            </a:r>
            <a:r>
              <a:rPr lang="da-DK" sz="1200" i="1">
                <a:latin typeface="+mn-lt"/>
                <a:ea typeface="Verdana"/>
                <a:cs typeface="Times New Roman"/>
              </a:rPr>
              <a:t>. beskyttelse af den unge i forhold til omfang af konktaktkreds, som vedkommende skulle møde.</a:t>
            </a: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b="1">
                <a:latin typeface="+mn-lt"/>
                <a:ea typeface="Verdana"/>
                <a:cs typeface="Times New Roman"/>
              </a:rPr>
            </a:br>
            <a:br>
              <a:rPr lang="da-DK" sz="1800" i="1">
                <a:latin typeface="+mn-lt"/>
                <a:ea typeface="Verdana"/>
                <a:cs typeface="Times New Roman"/>
              </a:rPr>
            </a:br>
            <a:br>
              <a:rPr lang="da-DK" sz="1800" i="1">
                <a:latin typeface="+mn-lt"/>
                <a:ea typeface="Verdana"/>
                <a:cs typeface="Times New Roman"/>
              </a:rPr>
            </a:br>
            <a:br>
              <a:rPr lang="da-DK" sz="1800">
                <a:latin typeface="+mn-lt"/>
                <a:ea typeface="Verdana"/>
                <a:cs typeface="Times New Roman"/>
              </a:rPr>
            </a:br>
            <a:br>
              <a:rPr lang="da-DK" sz="1800" b="1">
                <a:latin typeface="+mn-lt"/>
                <a:ea typeface="Verdana"/>
                <a:cs typeface="Times New Roman"/>
              </a:rPr>
            </a:br>
            <a:r>
              <a:rPr lang="da-DK" sz="1800" b="1">
                <a:latin typeface="+mn-lt"/>
                <a:ea typeface="Verdana"/>
                <a:cs typeface="Times New Roman"/>
              </a:rPr>
              <a:t> </a:t>
            </a:r>
            <a:br>
              <a:rPr lang="da-DK" sz="1800">
                <a:effectLst/>
                <a:latin typeface="+mn-lt"/>
                <a:ea typeface="Verdana"/>
                <a:cs typeface="Times New Roman"/>
              </a:rPr>
            </a:br>
            <a:endParaRPr lang="da-DK" sz="1800">
              <a:latin typeface="+mn-lt"/>
            </a:endParaRPr>
          </a:p>
        </p:txBody>
      </p:sp>
      <p:sp>
        <p:nvSpPr>
          <p:cNvPr id="3" name="Pladsholder til indhold 3">
            <a:extLst>
              <a:ext uri="{FF2B5EF4-FFF2-40B4-BE49-F238E27FC236}">
                <a16:creationId xmlns:a16="http://schemas.microsoft.com/office/drawing/2014/main" id="{80A9B2F5-4234-4EAF-95C6-487C2111886B}"/>
              </a:ext>
            </a:extLst>
          </p:cNvPr>
          <p:cNvSpPr txBox="1">
            <a:spLocks/>
          </p:cNvSpPr>
          <p:nvPr/>
        </p:nvSpPr>
        <p:spPr>
          <a:xfrm>
            <a:off x="2312991" y="1617239"/>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a:p>
            <a:pPr marL="0" indent="0">
              <a:buFont typeface="Arial" panose="020B0604020202020204" pitchFamily="34" charset="0"/>
              <a:buNone/>
            </a:pPr>
            <a:endParaRPr lang="da-DK" sz="1800">
              <a:solidFill>
                <a:srgbClr val="FF0000"/>
              </a:solidFill>
            </a:endParaRPr>
          </a:p>
        </p:txBody>
      </p:sp>
      <p:sp>
        <p:nvSpPr>
          <p:cNvPr id="4" name="Rektangel 3">
            <a:extLst>
              <a:ext uri="{FF2B5EF4-FFF2-40B4-BE49-F238E27FC236}">
                <a16:creationId xmlns:a16="http://schemas.microsoft.com/office/drawing/2014/main" id="{2D2BB58D-02B1-412F-B7D2-B03E995E2C32}"/>
              </a:ext>
            </a:extLst>
          </p:cNvPr>
          <p:cNvSpPr/>
          <p:nvPr/>
        </p:nvSpPr>
        <p:spPr>
          <a:xfrm>
            <a:off x="1960091" y="124820"/>
            <a:ext cx="4104456" cy="707886"/>
          </a:xfrm>
          <a:prstGeom prst="rect">
            <a:avLst/>
          </a:prstGeom>
        </p:spPr>
        <p:txBody>
          <a:bodyPr wrap="square">
            <a:spAutoFit/>
          </a:bodyPr>
          <a:lstStyle/>
          <a:p>
            <a:r>
              <a:rPr lang="da-DK" sz="4000">
                <a:ea typeface="Verdana" panose="020B0604030504040204" pitchFamily="34" charset="0"/>
                <a:cs typeface="Verdana" panose="020B0604030504040204" pitchFamily="34" charset="0"/>
              </a:rPr>
              <a:t>NETVÆRKSMØDER</a:t>
            </a:r>
          </a:p>
        </p:txBody>
      </p:sp>
      <p:sp>
        <p:nvSpPr>
          <p:cNvPr id="5" name="Rektangel 4">
            <a:extLst>
              <a:ext uri="{FF2B5EF4-FFF2-40B4-BE49-F238E27FC236}">
                <a16:creationId xmlns:a16="http://schemas.microsoft.com/office/drawing/2014/main" id="{2C5484C9-43C1-4869-B0DF-FC5D4112B4B7}"/>
              </a:ext>
            </a:extLst>
          </p:cNvPr>
          <p:cNvSpPr/>
          <p:nvPr/>
        </p:nvSpPr>
        <p:spPr>
          <a:xfrm>
            <a:off x="2665620" y="2515091"/>
            <a:ext cx="3168352" cy="1200329"/>
          </a:xfrm>
          <a:prstGeom prst="rect">
            <a:avLst/>
          </a:prstGeom>
        </p:spPr>
        <p:txBody>
          <a:bodyPr wrap="square">
            <a:spAutoFit/>
          </a:bodyPr>
          <a:lstStyle/>
          <a:p>
            <a:endParaRPr lang="da-DK">
              <a:solidFill>
                <a:srgbClr val="FF0000"/>
              </a:solidFill>
            </a:endParaRPr>
          </a:p>
          <a:p>
            <a:endParaRPr lang="da-DK">
              <a:solidFill>
                <a:srgbClr val="FF0000"/>
              </a:solidFill>
            </a:endParaRPr>
          </a:p>
          <a:p>
            <a:endParaRPr lang="da-DK"/>
          </a:p>
          <a:p>
            <a:endParaRPr lang="da-DK"/>
          </a:p>
        </p:txBody>
      </p:sp>
      <p:sp>
        <p:nvSpPr>
          <p:cNvPr id="7" name="Pladsholder til diasnummer 7">
            <a:extLst>
              <a:ext uri="{FF2B5EF4-FFF2-40B4-BE49-F238E27FC236}">
                <a16:creationId xmlns:a16="http://schemas.microsoft.com/office/drawing/2014/main" id="{D58A0B78-E5C7-4169-B1AB-B70E58883B88}"/>
              </a:ext>
            </a:extLst>
          </p:cNvPr>
          <p:cNvSpPr txBox="1">
            <a:spLocks/>
          </p:cNvSpPr>
          <p:nvPr/>
        </p:nvSpPr>
        <p:spPr>
          <a:xfrm>
            <a:off x="1838036" y="563419"/>
            <a:ext cx="0" cy="0"/>
          </a:xfr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a:p>
        </p:txBody>
      </p:sp>
      <p:pic>
        <p:nvPicPr>
          <p:cNvPr id="8" name="Picture 3">
            <a:extLst>
              <a:ext uri="{FF2B5EF4-FFF2-40B4-BE49-F238E27FC236}">
                <a16:creationId xmlns:a16="http://schemas.microsoft.com/office/drawing/2014/main" id="{48A339B0-47CA-424E-A826-2F122E9189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2296" y="5267221"/>
            <a:ext cx="1831082" cy="87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165120"/>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ærings- og kvali teams SKABELON" id="{C9214A87-3F24-4C0E-BED6-80E806306E64}" vid="{ABBC808D-BEFD-435E-B93A-477588452F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E939CED9167F542B6AF85183D267D39" ma:contentTypeVersion="0" ma:contentTypeDescription="Opret et nyt dokument." ma:contentTypeScope="" ma:versionID="a3ae112f86cfa70e401498eb1a05898d">
  <xsd:schema xmlns:xsd="http://www.w3.org/2001/XMLSchema" xmlns:xs="http://www.w3.org/2001/XMLSchema" xmlns:p="http://schemas.microsoft.com/office/2006/metadata/properties" targetNamespace="http://schemas.microsoft.com/office/2006/metadata/properties" ma:root="true" ma:fieldsID="ab5f0ad968dfcf4f7054d9d3455de4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94F4AA-426E-481F-B62E-7A95A2750158}">
  <ds:schemaRefs>
    <ds:schemaRef ds:uri="0dcf35b4-c20c-40b1-8b65-3d85a5d61287"/>
    <ds:schemaRef ds:uri="e9f474ec-f3cb-459f-b460-0fd04f4391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EE0E36-4F2B-4976-9AF4-D3A6561A87ED}"/>
</file>

<file path=customXml/itemProps3.xml><?xml version="1.0" encoding="utf-8"?>
<ds:datastoreItem xmlns:ds="http://schemas.openxmlformats.org/officeDocument/2006/customXml" ds:itemID="{E1B1A0FD-263E-4F8A-94BF-7E637175B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Lærings- og kvali teams SKABELON§</Template>
  <TotalTime>0</TotalTime>
  <Words>4175</Words>
  <Application>Microsoft Office PowerPoint</Application>
  <PresentationFormat>Widescreen</PresentationFormat>
  <Paragraphs>703</Paragraphs>
  <Slides>56</Slides>
  <Notes>56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56</vt:i4>
      </vt:variant>
    </vt:vector>
  </HeadingPairs>
  <TitlesOfParts>
    <vt:vector size="61" baseType="lpstr">
      <vt:lpstr>Arial</vt:lpstr>
      <vt:lpstr>Calibri</vt:lpstr>
      <vt:lpstr>Verdana</vt:lpstr>
      <vt:lpstr>Wingdings</vt:lpstr>
      <vt:lpstr>Office-tema</vt:lpstr>
      <vt:lpstr>Tidsplan for Webinar 25/10 22 kl 12.00-15.00 </vt:lpstr>
      <vt:lpstr>Emne: </vt:lpstr>
      <vt:lpstr>PowerPoint-præsentation</vt:lpstr>
      <vt:lpstr>  DELTAGER KREDS  Kredsen er valgt med udgangspunkt i VIP-vejledning for netværksmøder BUC, hvilket vil sige barnet/den unge og deres familie, BUC og det professionelle netværk.  Afholdes med henblik på at koordinere aftaler/planer. Netværksmøder afholdes i komplicerede forløb – det kan være på grund af svære problemstillinger og/eller fordi der er mange involverede parter  Det primære fokus er den døgninstitution hvor barnet/den unge bor.   ROLLE FORDELING   DIT planlægger i samarbejde med døgninstitution og evt. relevant døgnafsnit.    SHARED DECISION MAKING Mødet betragtes som et arbejdsmøde med fokus på dialog, koordinering og fremadrettet planlægning ift. barnet/den unge og familien. Barnet, den unge og deres familie skal altid deltage i netværksmødet, hvis de ønsker det      </vt:lpstr>
      <vt:lpstr>  TVÆRSEKTORIEL ARBEJDSGANG   Et netværksmøde kan afholdes på ethvert tidspunkt i et udrednings- og behandlingsforløb, når enten kommunen eller Børne- og Ungdomspsykiatrisk Center skønner, at der kan være behov herfor.  Netværksmøder kan ligeledes afholdes på initiativ af den unge/familien, hvis kommunen og Børne- og Ungdomspsykiatrisk Center er enige heri.  Parterne skal prioritere at deltage i netværksmøder. Den part, der inviterer til netværksmøde, skal udarbejde en dagsorden for mødet og præcisere formålet med det. Den part, der inviterer, skal desuden udarbejde et kort referat, der beskriver de aftaler vedr. opgave og ansvarsfordeling, der er blevet indgået. Referatet skal indskrives i den netværksmødeskabelon, som ligger som et bilag til samarbejdsaftalen mellem BUC og kommunerne      BARRIERER                 </vt:lpstr>
      <vt:lpstr>Emne: </vt:lpstr>
      <vt:lpstr>PowerPoint-præsentation</vt:lpstr>
      <vt:lpstr>  DELTAGER KREDS *Deltagerkredsen er udpeget af ledelsen. Fra B&amp;U deltager intensivdøgnafsnit for unge samt ambulant, akut afsnit ”Bakkehuset”. Fra Platangården har ledelsen peget på deltagerne. *Kriterier: Platangården er en tæt samarbejdspartner med fælles brugerflade med Ungdomspsykiatrien i Regionen. Platangården har i perioder haft mange indlæggelser med tvang. *Tværsektoriel fokus: Platangården er under serviceloven og B&amp;U er under sundheds/psykiatriloven. Bakkehuset er en tværsektoriel enhed.   ROLLE FORDELING  *hvad har I gjort: afholdt regelmæssige forbedringsteamsmøder med repræsentanter fra alle tre enheder. Der har været besøg, og der er planer flere besøg også ledelsesbesøg.  *hvordan er det tværsektorielle fokus? Delt sekretariatsbetjening.   SHARED DECISION MAKING  *hvor langt er I med jeres ideer? Afventer en fælles ung, som er relevant for projektet. Vi tolker desuden shared decision making som fælles beslutningtagen mellem B&amp;U og Platangården og den unge. Dette har vi udarbejdet flere PDSA’er på som retter sig mod inddragelse af den unge bl.a. vedr. netværksmøder og kriseplan. Vi planlægger at afholde et fælles møde på Teams om behandlingsplan/indlæggelsesplan for en fælles ung.      </vt:lpstr>
      <vt:lpstr>  TVÆRSEKTORIEL ARBEJDSGANG   *Teamsmøder mellem Ungdomspsykiatrisk døgnafsnit og Platangården. *Den tværsektorielle enhed Bakkehuset er planlagt ind i en besøgsrække, men pt. sat på pause pga. aktualitet målt i forhold til ressourceforbrug.     BARRIERER    *har I identificeret nogle?   Udskiftning i personkreds.  Geografien er en udfordring ifh. Fysiske møder – 1½ times kørsel mellem B&amp;U og Platangården.  Barriere i forhold til tværsektorielt samarbejde: Opmærksomhed på, hvor mange personer der er i den unges kontaktkreds/professionelle kontaktkreds med henblik på at beskytte den unge. En individuel vurdering kan betyde at kontaktkredsen søges minimeret. Et eksempel, hvor Bakkehuset er blevet fravalg for en ung fra Platangården mph. beskyttelse af den unge i forhold til omfang af konktaktkreds, som vedkommende skulle møde.             </vt:lpstr>
      <vt:lpstr>Emne: </vt:lpstr>
      <vt:lpstr>PowerPoint-præsentation</vt:lpstr>
      <vt:lpstr>  </vt:lpstr>
      <vt:lpstr>Emne: </vt:lpstr>
      <vt:lpstr>PowerPoint-præsentation</vt:lpstr>
      <vt:lpstr>Vores driverdiagram</vt:lpstr>
      <vt:lpstr>The missing link</vt:lpstr>
      <vt:lpstr>Samskabelse med peers</vt:lpstr>
      <vt:lpstr>Samskabelse med forældre</vt:lpstr>
      <vt:lpstr>PowerPoint-præsentation</vt:lpstr>
      <vt:lpstr>PowerPoint-præsentation</vt:lpstr>
      <vt:lpstr>Tidsplan for Webinar 25/10 22 kl 12.00-15.00 </vt:lpstr>
      <vt:lpstr>Emne: </vt:lpstr>
      <vt:lpstr>PowerPoint-præsentation</vt:lpstr>
      <vt:lpstr>PowerPoint-præsentation</vt:lpstr>
      <vt:lpstr>PowerPoint-præsentation</vt:lpstr>
      <vt:lpstr>Emne: </vt:lpstr>
      <vt:lpstr>  Grundoplysninger som ved KP/UA  Vi vil inddrage vores ungementorer og forældrerepræsentanter ift. at kvalificere indhold i planen       Fokus på barnet/den unge samt forældrenes rolle  Med henblik på at barnets/den unges og forældrenes perspektiv i videst muligt omfang inddrages i planen, med udgangspunkt i et fagligt perspektiv     Særlig opmærksomhed på forebyggelse af tvang  Vi har i høj grad inddraget, barnets/den unges præferencer ift. til nedbringelse af tvang og sikret disse indskrevet i planen           </vt:lpstr>
      <vt:lpstr>Plan overføres til en KP/UA ved overgang til voksenpsykiatrien   Vi arbejder ud fra en vejledning omkring henvisning af patienter fra børne- og ungdomspsykiatri til videre behandling i psykiatri - sikre overgange. I denne arbejdsgang skal vi have sikret at trygheds- og forebyggelsesplanen konverteres til en gældende UA/KP.     Shared decision making                  </vt:lpstr>
      <vt:lpstr>  TVÆRSEKTORIEL ARBEJDSGANG  Vi arbejder tæt sammen med døgnafsnit og aktuelle døgninstitutioner.  Vores arbejde med at kvalificere indhold i trygheds- og forebyggelsesplaner, skal sikre at planen er forståelig og kan anvendes af alle parter, patient, netværk, døgnafsnit, døgninstitution og DIT-teamet.                            </vt:lpstr>
      <vt:lpstr>Emne: </vt:lpstr>
      <vt:lpstr>  Grundoplysninger som ved kriseplan/udskrivningsaftale  *hvilke ideer har I testet og hvad er resultatet deraf  ….. Kriseplaner/tryghedsaftaler: vi har erfaringsudveksling på hinandens planer. Der har været udfordring med samtykke til udveksling af en konkret plan mellem parterne. Vi har konkluderet, at den unge selv godt kan vælge at overbringe sin egen plan til den anden instans.  Udskrivningsaftale: ikke relevant for B&amp;U Telefonopringning/kontakt mellem partnerne efter en indlæggelse. Tilbud om kom-godt-hjem-samtale.  Fokus på barnet/den unge samt forældrenes rolle   *hvordan har I defineret og arbejdet med rollerne  Platangården informerer og har dialog med forældremyndighed.   Særlig opmærksomhed på forebyggelse af tvang   *hvilke ideer har I testet og hvad er resultatet deraf  ….. Vi har haft en ung med ”brugerstyret seng” med aftale om frivillig indlæggelse, inden selvskade og adfærd har eskaleret, så vedkommende undgik indlæggelse med tvang.         </vt:lpstr>
      <vt:lpstr>  Plan overføres til en KP/UA ved overgang til voksenpsykiatrien  *ikke aktuelt    Shared decision making   *ikke aktuelt endnu             </vt:lpstr>
      <vt:lpstr>  TVÆRSEKTORIEL ARBEJDSGANG   *hvordan er jeres arbejdsgang   Vi har afholdt netærksmøde/Koordinerende indsatsplanmøder.     BARRIERER    *har I identificeret nogle?  Udfordring med samtykke.  Udskiftning af personale i døgnafsnit, som ikke kender til LKT-tvang-samarbejdet. Døgnafsnittet har mange udskiftninger qua uddannelsessted fx.  Informationer om LKT-tvang er personafhængigt i form af forbedringsteamet, hvor der også har været mange udskiftninger. Endnu har teamet ikke udviklet en model der mindsker personafhængigheden for overlevering af informationer.          </vt:lpstr>
      <vt:lpstr>Emne: </vt:lpstr>
      <vt:lpstr>  </vt:lpstr>
      <vt:lpstr>PowerPoint-præsentation</vt:lpstr>
      <vt:lpstr>PowerPoint-præsentation</vt:lpstr>
      <vt:lpstr>Barrierer i udviklings og forbedringsarbejde LKT</vt:lpstr>
      <vt:lpstr>Tidsplan for Webinar 25/10 22 kl 12.00-15.00 </vt:lpstr>
      <vt:lpstr>Emne: </vt:lpstr>
      <vt:lpstr>PowerPoint-præsentation</vt:lpstr>
      <vt:lpstr>   Vi er ikke kommet igang med afprøvninger af modeller for netværksmøder – og har brug for inspiration !  DELTAGER KREDS Udgangspunkt er indlagte patienter. Socialrådgivere på sengeafsnit er centrale nøglepersoner. Inddrager de relevante støtte/kontakt-personer + amb. behandlere   ROLLE FORDELING Soc.rådgiver på sengeafsnit har central rolle. Laver social screening og opdaterer liste over relevante deltagere. Indkalder og styre netværksmøde – skriver referat.   SHARED DECISION MAKING Afsøgning af erfaring fra andre steder – bl.a. ”Inddrag Nu” fra Silkeborg.  Rutiner og arbejdsgange fra kommunal regi. Er der brug for en ny model?     </vt:lpstr>
      <vt:lpstr>  TVÆRSEKTORIEL ARBEJDSGANG  Indsats har været på sengeafsnit.  Øvrige tværsektorielle samarbejdspartnere er inddraget – men ikke systematisk.      BARRIERER   Fokus har primært været på indlæggelsesforløb. Tidspres – når ikke møder før udskrivelse. Er der behov for fast format – kan det lade sig gøre? Skal vores fokus flyttes eller udvides til møder uden for sengeafsnit? Det tror vi nok.              </vt:lpstr>
      <vt:lpstr>Emne: </vt:lpstr>
      <vt:lpstr>PowerPoint-præsentation</vt:lpstr>
      <vt:lpstr>                                </vt:lpstr>
      <vt:lpstr> DELTAGERKREDS Patient og relevante fagpersoner fra psykiatrien (sengeafsnit og ambulatorium) og kommunalt regi. Evt. pårørende, praktiserende læge m.fl.   Teamsammensætningen er dynamisk. Der tilstræbes samtidig kontinuitet i de enkelte Patientens Teams.  Deltagerkredsen vil typisk fremgå af udskrivningsaftalen (eller komme til det efter mødet…)  ROLLE FORDELING  Principperne i Patientens Team udgør den integrerede ramme om det tværsektorielle samarbejde og sikrer dermed det tværsektorielle fokus.  Socialrådgiver i Psykiatrien er stafetholder og ansvarlig for møderne  SHARED DECISION MAKING Patienten deltager i møderne i Patientens Team. Der benyttes særlig dagsorden og aftaleark, hvor patientens ønsker til mødet fremgår, og der er et særskilt punkt med fokus på forebyggelse af tvang. Endvidere er der særligt fokus på aftaler, der skal føres ind i udskrivningsaftalen.  Vi arbejder på fælles kompetenceudvikling for forbedringsteamet jf. den tværsektorielle sammensætning.    </vt:lpstr>
      <vt:lpstr>          TVÆRSEKTORIEL ARBEJDSGANG Psykiatrisocialrådgiver er under indlæggelse ansvarlig for koordinering og mødeafholdelse i Patientens Team – og koordinering mellem møder.   Koordinering af udskrivelse begynder ved indlæggelse.  Psykiatrisocialrådgiver screener ift. oplysninger om sociale forhold og relevante kommunale samarbejdspartnere, behov for udskrivningsaftale/koordinationsplan, udskrivningskonference i Patientens Team m.m. Afklarer med overlæge (behandler)  timing for afholdelse af møde i Patientens Team.  Kontakter relevante kommunale samarbejdspartnere og aftaler tidspunkt for møde (botilbud, bostøtte, jobcenterrådgiver, udskrivningsmentor, myndighedsrådgiver m.fl.)   Kommunale medarbejdere kan også foranledige, at der afholdes møder i Patientens Team  BARRIERER   Fokus er på at kvalificere møderne, indholdet i udskrivningsaftaler/koordinationsplaner og øget patient- og pårørendeinvolvering. Ændrede tilgange, eksplicit fokus på forebyggelse af tvang til møder og i tværsektorielle planer.   Spredning og implementering i større praksis i både psykiatri og kommune.              </vt:lpstr>
      <vt:lpstr>Emner, vi er nysgerrige i forhold til…</vt:lpstr>
      <vt:lpstr>Principperne i Patientens Team</vt:lpstr>
      <vt:lpstr>Emne: </vt:lpstr>
      <vt:lpstr>PowerPoint-præsentation</vt:lpstr>
      <vt:lpstr>  DELTAGER KREDS  Patienter hvor der er behov for koordinering og sammenhæng, hvor der er mange aktører involveret og patienten har givet samtykke.  Behovet for netværksmøde vurderes ved indlæggelse, under aktuelt socialt.  Et struktureret møde mellem afsnit og med minimum en mødedeltager fra anden sektor, fx fra en kommune, patienten, dennes netværk og de forskellige aktører i patientens behandlingsforløb   ROLLE FORDELING  Vi anvender en fast skabelon til tværfaglige og tværsektorielle møder. Skabelonen er en hjælp til at planlægge et netværksmøde samt til at strukturere de aftaler der bliver indgået på møderne så alle går fra mødet med en tydelighed om hvad de hver især skal arbejde videre med – fælles og hver for sig. Med henblik på at optimere møderne er der også udarbejdet en oversigt over hvad man kan forvente af hinanden før, under og efter møderne.    SHARED DECISION MAKING Der er stort fokus på samarbejde med patienten og dennes netværk. Netværksmødet tager udgangspunkt i borgerens mål, ønsker og behov.      </vt:lpstr>
      <vt:lpstr>     TVÆRSEKTORIEL ARBEJDSGANG   Vi forsøger at sikre en bred deltagelse ved udarbejdelse af UA/KP. Kommunen, egen læge, ambulant behandling, patienten, alle involverede i planen, hjemmepleje, bosted   Planerne sendes til relevante aktører via sikker mail (gældende for de som ikke har adgang til SP) Socialrådgiver sender til kommunen Praktiserende læge får via sekretær via epikrise (sundhedsforebyggende plan)      BARRIERER   Svært at finde tid til at samle alle relevante aktører, indenfor en realistisk tidshorisont.                </vt:lpstr>
      <vt:lpstr>      Vi har haft særligt fokus på UA/KP inden udskrivelse ift. patienter: - der bor på botilbud - har dom  - har været Indlagt med tvang  Arbejdet følges i taskforce for nedbringelse af tvang og på lederforbedringsmøder – for at optimere antal af udarbejdede UA/KP de åbne afsnit. Resultatet er på nuværende tidspunkt ukendt.   Fokus på patienten, samt netværk Vi har fokus på at planen suppleres med et patientnært perspektiv, det vil sige at planen skal afspejle et fokus på samskabelse med patienten- og patientens nære relationer, samt professionelt netværk.    Særlig opmærksomhed på forebyggelse af tvang  Vi har systematisk fokus på at ændre koordinationsplaner til udskrivningsaftaler.          </vt:lpstr>
      <vt:lpstr>UDSKRIVNINGAFTALER- og KOORDINATIONSPLANER (UA/KP  TVÆRSEKTORIEL ARBEJDSGANG   Vi forsøger at sikre en bred deltagelse ved udarbejdelse af UA/KP. Kommunen, egen læge, ambulant behandling, patienten, alle involverede i planen, hjemmepleje, bosted  Planerne sendes til relevante aktører via sikker mail (gældende for de som ikke har adgang til SP) Socialrådgiver sender til kommunen Praktiserende læge får via sekretær ved epikrise (sundhedsforebyggende plan)  Efter mødet sendes, såfremt forældremyndighedsindehaveren er indforstået hermed, et kortfattet referat til mødedeltagerne med beskrivelse af de aftaler, der er indgået på mødet om opgave – og ansvarsfordeling.                 </vt:lpstr>
    </vt:vector>
  </TitlesOfParts>
  <Company>Danske Regioner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Möger</dc:creator>
  <cp:lastModifiedBy>Lærke Baltzer Pedersen</cp:lastModifiedBy>
  <cp:revision>1</cp:revision>
  <cp:lastPrinted>2022-04-27T10:09:52Z</cp:lastPrinted>
  <dcterms:created xsi:type="dcterms:W3CDTF">2017-10-13T09:25:08Z</dcterms:created>
  <dcterms:modified xsi:type="dcterms:W3CDTF">2026-05-28T12:19:13Z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ContentTypeId">
    <vt:lpwstr>0x010100DE939CED9167F542B6AF85183D267D39</vt:lpwstr>
  </property>
  <property fmtid="{D5CDD505-2E9C-101B-9397-08002B2CF9AE}" pid="4" name="Order">
    <vt:r8>37494300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