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9" r:id="rId2"/>
  </p:sldMasterIdLst>
  <p:notesMasterIdLst>
    <p:notesMasterId r:id="rId7"/>
  </p:notesMasterIdLst>
  <p:handoutMasterIdLst>
    <p:handoutMasterId r:id="rId8"/>
  </p:handoutMasterIdLst>
  <p:sldIdLst>
    <p:sldId id="259" r:id="rId3"/>
    <p:sldId id="268" r:id="rId4"/>
    <p:sldId id="267" r:id="rId5"/>
    <p:sldId id="264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46"/>
    <p:restoredTop sz="71566" autoAdjust="0"/>
  </p:normalViewPr>
  <p:slideViewPr>
    <p:cSldViewPr snapToGrid="0" snapToObjects="1">
      <p:cViewPr varScale="1">
        <p:scale>
          <a:sx n="109" d="100"/>
          <a:sy n="109" d="100"/>
        </p:scale>
        <p:origin x="23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CBA51C9-1B35-37A3-4CE5-F76B0356E8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FD529E0-E503-DF5D-732F-F6F52790C4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3ABC-CD55-FC40-8E43-0B1F9A8A919A}" type="datetimeFigureOut">
              <a:rPr lang="da-DK" smtClean="0"/>
              <a:t>09-10-2024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E9D769C-281B-9886-8A3D-F0C33A36BB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FA8E28F-1214-9A65-2E8B-70AE76E8B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9F8F-45CD-6741-B530-9B5510B147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727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6F99-B314-A048-898E-E2690C42F678}" type="datetimeFigureOut">
              <a:rPr lang="da-DK" smtClean="0"/>
              <a:t>09-10-2024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015B-1F8A-4448-8B39-3AE3C100B4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80287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8015B-1F8A-4448-8B39-3AE3C100B41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5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Driverdiagrammet</a:t>
            </a:r>
            <a:r>
              <a:rPr lang="da-DK" baseline="0" dirty="0" smtClean="0"/>
              <a:t> er lettest at arbejde med hvis det printes i </a:t>
            </a:r>
            <a:r>
              <a:rPr lang="da-DK" baseline="0" smtClean="0"/>
              <a:t>A3 format.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8015B-1F8A-4448-8B39-3AE3C100B41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669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9FBF-2E57-FE16-97E0-0B3ACC59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894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918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E696010F-59B6-0ADD-F8CE-89E525D34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7582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s-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652DC8-0C06-660A-3D85-9169C54BF12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77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9FBF-2E57-FE16-97E0-0B3ACC59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256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B01415-1696-05E1-E5AF-BCD5C8C2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537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palte + billede v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3421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CFE0-6C51-121E-2E39-D3357C42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436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F8E1F4-A9E8-075B-4A39-45CEF9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63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CCE0A-10E9-1456-6D0E-8B8820C39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4000896-333B-5C8F-8B62-E5B055D5B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2018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340">
          <p15:clr>
            <a:srgbClr val="FBAE40"/>
          </p15:clr>
        </p15:guide>
        <p15:guide id="3" orient="horz" pos="300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262195-707E-FF60-61BB-69149C10DE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303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418826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+ billede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891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B01415-1696-05E1-E5AF-BCD5C8C2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7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2431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4715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8566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E696010F-59B6-0ADD-F8CE-89E525D34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6156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s-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652DC8-0C06-660A-3D85-9169C54BF12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0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CFE0-6C51-121E-2E39-D3357C42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35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F8E1F4-A9E8-075B-4A39-45CEF9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63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CCE0A-10E9-1456-6D0E-8B8820C39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4000896-333B-5C8F-8B62-E5B055D5B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79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340">
          <p15:clr>
            <a:srgbClr val="FBAE40"/>
          </p15:clr>
        </p15:guide>
        <p15:guide id="3" orient="horz" pos="30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262195-707E-FF60-61BB-69149C10DE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303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8263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+ billede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dirty="0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dirty="0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164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991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61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501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E15739-412E-C13D-FBC7-CC92465B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59501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31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3" r:id="rId3"/>
    <p:sldLayoutId id="2147483662" r:id="rId4"/>
    <p:sldLayoutId id="2147483675" r:id="rId5"/>
    <p:sldLayoutId id="2147483676" r:id="rId6"/>
    <p:sldLayoutId id="2147483692" r:id="rId7"/>
    <p:sldLayoutId id="2147483678" r:id="rId8"/>
    <p:sldLayoutId id="2147483665" r:id="rId9"/>
    <p:sldLayoutId id="2147483677" r:id="rId10"/>
    <p:sldLayoutId id="2147483664" r:id="rId11"/>
    <p:sldLayoutId id="214748366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orient="horz" pos="7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E15739-412E-C13D-FBC7-CC92465B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59501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366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orient="horz" pos="7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88AE9-E553-03CA-E83A-E7A72C83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Driverdiagram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4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28576" y="217012"/>
            <a:ext cx="7976791" cy="449738"/>
          </a:xfrm>
        </p:spPr>
        <p:txBody>
          <a:bodyPr>
            <a:normAutofit/>
          </a:bodyPr>
          <a:lstStyle/>
          <a:p>
            <a:r>
              <a:rPr lang="da-DK" sz="1800" dirty="0">
                <a:solidFill>
                  <a:schemeClr val="bg1"/>
                </a:solidFill>
              </a:rPr>
              <a:t>Sådan bruges et driver-diagram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half" idx="10"/>
          </p:nvPr>
        </p:nvSpPr>
        <p:spPr>
          <a:xfrm>
            <a:off x="328577" y="762000"/>
            <a:ext cx="8326474" cy="30237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a-DK" sz="1200" dirty="0">
                <a:solidFill>
                  <a:schemeClr val="bg1"/>
                </a:solidFill>
              </a:rPr>
              <a:t>Projektbeskrivelsen for LKT Sammenhængende Hoftebrudsforløb indeholder et </a:t>
            </a:r>
            <a:r>
              <a:rPr lang="da-DK" sz="1200" dirty="0" smtClean="0">
                <a:solidFill>
                  <a:schemeClr val="bg1"/>
                </a:solidFill>
              </a:rPr>
              <a:t>driver-diagram </a:t>
            </a:r>
            <a:r>
              <a:rPr lang="da-DK" sz="1200" dirty="0">
                <a:solidFill>
                  <a:schemeClr val="bg1"/>
                </a:solidFill>
              </a:rPr>
              <a:t>– se næste slide samt projektbeskrivelsen side 15. Dette er </a:t>
            </a:r>
            <a:r>
              <a:rPr lang="da-DK" sz="1200" dirty="0" err="1">
                <a:solidFill>
                  <a:schemeClr val="bg1"/>
                </a:solidFill>
              </a:rPr>
              <a:t>LKT’ets</a:t>
            </a:r>
            <a:r>
              <a:rPr lang="da-DK" sz="1200" dirty="0">
                <a:solidFill>
                  <a:schemeClr val="bg1"/>
                </a:solidFill>
              </a:rPr>
              <a:t> overordnede driver-diagram. </a:t>
            </a:r>
            <a:endParaRPr lang="da-DK" sz="12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200" dirty="0" smtClean="0">
                <a:solidFill>
                  <a:schemeClr val="bg1"/>
                </a:solidFill>
              </a:rPr>
              <a:t>I </a:t>
            </a:r>
            <a:r>
              <a:rPr lang="da-DK" sz="1200" dirty="0">
                <a:solidFill>
                  <a:schemeClr val="bg1"/>
                </a:solidFill>
              </a:rPr>
              <a:t>jeres tværsektorielle forbedringsteam </a:t>
            </a:r>
            <a:r>
              <a:rPr lang="da-DK" sz="1200" dirty="0" smtClean="0">
                <a:solidFill>
                  <a:schemeClr val="bg1"/>
                </a:solidFill>
              </a:rPr>
              <a:t>arbejder I </a:t>
            </a:r>
            <a:r>
              <a:rPr lang="da-DK" sz="1200" dirty="0">
                <a:solidFill>
                  <a:schemeClr val="bg1"/>
                </a:solidFill>
              </a:rPr>
              <a:t>sandsynligvis kun med én eller to af indsatserne ad </a:t>
            </a:r>
            <a:r>
              <a:rPr lang="da-DK" sz="1200" dirty="0" smtClean="0">
                <a:solidFill>
                  <a:schemeClr val="bg1"/>
                </a:solidFill>
              </a:rPr>
              <a:t>gangen. </a:t>
            </a:r>
            <a:r>
              <a:rPr lang="da-DK" sz="1200" dirty="0">
                <a:solidFill>
                  <a:schemeClr val="bg1"/>
                </a:solidFill>
              </a:rPr>
              <a:t>Således kan det være, at I undervejs i </a:t>
            </a:r>
            <a:r>
              <a:rPr lang="da-DK" sz="1200" dirty="0" err="1">
                <a:solidFill>
                  <a:schemeClr val="bg1"/>
                </a:solidFill>
              </a:rPr>
              <a:t>LKT’et</a:t>
            </a:r>
            <a:r>
              <a:rPr lang="da-DK" sz="1200" dirty="0">
                <a:solidFill>
                  <a:schemeClr val="bg1"/>
                </a:solidFill>
              </a:rPr>
              <a:t> har flere driverdiagrammer, som følger </a:t>
            </a:r>
            <a:r>
              <a:rPr lang="da-DK" sz="1200" dirty="0" smtClean="0">
                <a:solidFill>
                  <a:schemeClr val="bg1"/>
                </a:solidFill>
              </a:rPr>
              <a:t>forskellige </a:t>
            </a:r>
            <a:r>
              <a:rPr lang="da-DK" sz="1200" dirty="0">
                <a:solidFill>
                  <a:schemeClr val="bg1"/>
                </a:solidFill>
              </a:rPr>
              <a:t>forbedringsspor og tilsammen understøtter </a:t>
            </a:r>
            <a:r>
              <a:rPr lang="da-DK" sz="1200" dirty="0" err="1">
                <a:solidFill>
                  <a:schemeClr val="bg1"/>
                </a:solidFill>
              </a:rPr>
              <a:t>LKT’ets</a:t>
            </a:r>
            <a:r>
              <a:rPr lang="da-DK" sz="1200" dirty="0">
                <a:solidFill>
                  <a:schemeClr val="bg1"/>
                </a:solidFill>
              </a:rPr>
              <a:t> overordnede mål og vision. </a:t>
            </a:r>
            <a:endParaRPr lang="da-DK" sz="12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200" dirty="0" smtClean="0">
                <a:solidFill>
                  <a:schemeClr val="bg1"/>
                </a:solidFill>
              </a:rPr>
              <a:t>I slide nr. 4 finder I en skabelon, I kan bruge til at arbejde med lokale driverdiagrammer. I kan arbejde med driverdiagram </a:t>
            </a:r>
            <a:r>
              <a:rPr lang="da-DK" sz="1200" dirty="0">
                <a:solidFill>
                  <a:schemeClr val="bg1"/>
                </a:solidFill>
              </a:rPr>
              <a:t>på denne måde: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</a:rPr>
              <a:t>Et indsatsområde </a:t>
            </a:r>
            <a:r>
              <a:rPr lang="da-DK" sz="1200" dirty="0" smtClean="0">
                <a:solidFill>
                  <a:schemeClr val="bg1"/>
                </a:solidFill>
              </a:rPr>
              <a:t>kan ‘</a:t>
            </a:r>
            <a:r>
              <a:rPr lang="da-DK" sz="1200" dirty="0">
                <a:solidFill>
                  <a:schemeClr val="bg1"/>
                </a:solidFill>
              </a:rPr>
              <a:t>ophøjes’ til at være jeres </a:t>
            </a:r>
            <a:r>
              <a:rPr lang="da-DK" sz="1200" dirty="0" smtClean="0">
                <a:solidFill>
                  <a:schemeClr val="bg1"/>
                </a:solidFill>
              </a:rPr>
              <a:t>mål for </a:t>
            </a:r>
            <a:r>
              <a:rPr lang="da-DK" sz="1200" dirty="0">
                <a:solidFill>
                  <a:schemeClr val="bg1"/>
                </a:solidFill>
              </a:rPr>
              <a:t>et </a:t>
            </a:r>
            <a:r>
              <a:rPr lang="da-DK" sz="1200" dirty="0" smtClean="0">
                <a:solidFill>
                  <a:schemeClr val="bg1"/>
                </a:solidFill>
              </a:rPr>
              <a:t>forbedringsspor - </a:t>
            </a:r>
            <a:r>
              <a:rPr lang="da-DK" sz="1200" dirty="0">
                <a:solidFill>
                  <a:schemeClr val="bg1"/>
                </a:solidFill>
              </a:rPr>
              <a:t>så </a:t>
            </a:r>
            <a:r>
              <a:rPr lang="da-DK" sz="1200" dirty="0" smtClean="0">
                <a:solidFill>
                  <a:schemeClr val="bg1"/>
                </a:solidFill>
              </a:rPr>
              <a:t>vil jeres </a:t>
            </a:r>
            <a:r>
              <a:rPr lang="da-DK" sz="1200" dirty="0">
                <a:solidFill>
                  <a:schemeClr val="bg1"/>
                </a:solidFill>
              </a:rPr>
              <a:t>lokale driverdiagram </a:t>
            </a:r>
            <a:r>
              <a:rPr lang="da-DK" sz="1200" dirty="0" smtClean="0">
                <a:solidFill>
                  <a:schemeClr val="bg1"/>
                </a:solidFill>
              </a:rPr>
              <a:t>forskyde </a:t>
            </a:r>
            <a:r>
              <a:rPr lang="da-DK" sz="1200" dirty="0">
                <a:solidFill>
                  <a:schemeClr val="bg1"/>
                </a:solidFill>
              </a:rPr>
              <a:t>sig mod venstre.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</a:rPr>
              <a:t>F.eks. Når I arbejder med indsatsområdet ‘Tidlig og tilstrækkelig genoptræning’, så kan I flytte denne ‘kasse’ ud som mål og nedbryde jeres delmål ‘Hurtig opstart af genoptræning efter udskrivelse’ i nye underordnede delmål. </a:t>
            </a:r>
            <a:r>
              <a:rPr lang="da-DK" sz="1200" dirty="0" smtClean="0">
                <a:solidFill>
                  <a:schemeClr val="bg1"/>
                </a:solidFill>
              </a:rPr>
              <a:t>På </a:t>
            </a:r>
            <a:r>
              <a:rPr lang="da-DK" sz="1200" dirty="0">
                <a:solidFill>
                  <a:schemeClr val="bg1"/>
                </a:solidFill>
              </a:rPr>
              <a:t>baggrund af de underordnede delmål opstår der nye idéer til afprøvning (Plan-Do-</a:t>
            </a:r>
            <a:r>
              <a:rPr lang="da-DK" sz="1200" dirty="0" err="1">
                <a:solidFill>
                  <a:schemeClr val="bg1"/>
                </a:solidFill>
              </a:rPr>
              <a:t>Study</a:t>
            </a:r>
            <a:r>
              <a:rPr lang="da-DK" sz="1200" dirty="0">
                <a:solidFill>
                  <a:schemeClr val="bg1"/>
                </a:solidFill>
              </a:rPr>
              <a:t>-Act</a:t>
            </a:r>
            <a:r>
              <a:rPr lang="da-DK" sz="1200" dirty="0" smtClean="0">
                <a:solidFill>
                  <a:schemeClr val="bg1"/>
                </a:solidFill>
              </a:rPr>
              <a:t>).</a:t>
            </a:r>
            <a:endParaRPr lang="da-DK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 smtClean="0">
                <a:solidFill>
                  <a:schemeClr val="bg1"/>
                </a:solidFill>
              </a:rPr>
              <a:t>Juster </a:t>
            </a:r>
            <a:r>
              <a:rPr lang="da-DK" sz="1200" dirty="0">
                <a:solidFill>
                  <a:schemeClr val="bg1"/>
                </a:solidFill>
              </a:rPr>
              <a:t>driverdiagrammet/mene løbende, f.eks. hvis en indsats ikke lade sig gøre og skal erstattes af en anden.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</a:rPr>
              <a:t>Prioriter rækkefølgen </a:t>
            </a:r>
            <a:r>
              <a:rPr lang="da-DK" sz="1200" dirty="0" smtClean="0">
                <a:solidFill>
                  <a:schemeClr val="bg1"/>
                </a:solidFill>
              </a:rPr>
              <a:t>af forbedringsspor og </a:t>
            </a:r>
            <a:r>
              <a:rPr lang="da-DK" sz="1200" dirty="0">
                <a:solidFill>
                  <a:schemeClr val="bg1"/>
                </a:solidFill>
              </a:rPr>
              <a:t>jeres prøvehandlinger. </a:t>
            </a:r>
            <a:endParaRPr lang="da-DK" sz="12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 smtClean="0">
                <a:solidFill>
                  <a:schemeClr val="bg1"/>
                </a:solidFill>
              </a:rPr>
              <a:t>Pilene </a:t>
            </a:r>
            <a:r>
              <a:rPr lang="da-DK" sz="1200" dirty="0">
                <a:solidFill>
                  <a:schemeClr val="bg1"/>
                </a:solidFill>
              </a:rPr>
              <a:t>nederst på </a:t>
            </a:r>
            <a:r>
              <a:rPr lang="da-DK" sz="1200" dirty="0" smtClean="0">
                <a:solidFill>
                  <a:schemeClr val="bg1"/>
                </a:solidFill>
              </a:rPr>
              <a:t>driverdiagrammet </a:t>
            </a:r>
            <a:r>
              <a:rPr lang="da-DK" sz="1200" dirty="0">
                <a:solidFill>
                  <a:schemeClr val="bg1"/>
                </a:solidFill>
              </a:rPr>
              <a:t>symboliserer, at </a:t>
            </a:r>
            <a:r>
              <a:rPr lang="da-DK" sz="1200" dirty="0" smtClean="0">
                <a:solidFill>
                  <a:schemeClr val="bg1"/>
                </a:solidFill>
              </a:rPr>
              <a:t>svar </a:t>
            </a:r>
            <a:r>
              <a:rPr lang="da-DK" sz="1200" dirty="0">
                <a:solidFill>
                  <a:schemeClr val="bg1"/>
                </a:solidFill>
              </a:rPr>
              <a:t>på HVORDAN </a:t>
            </a:r>
            <a:r>
              <a:rPr lang="da-DK" sz="1200" dirty="0" smtClean="0">
                <a:solidFill>
                  <a:schemeClr val="bg1"/>
                </a:solidFill>
              </a:rPr>
              <a:t>I vil opnå et mål kan ses ved at læse diagrammet fra venstre mod højre. Mens svaret på, HVORFOR bestemte ideer afprøves kan ses ved at læse diagrammet fra højre mod </a:t>
            </a:r>
            <a:r>
              <a:rPr lang="da-DK" sz="1200" dirty="0" err="1" smtClean="0">
                <a:solidFill>
                  <a:schemeClr val="bg1"/>
                </a:solidFill>
              </a:rPr>
              <a:t>ventre</a:t>
            </a:r>
            <a:r>
              <a:rPr lang="da-DK" sz="1200" dirty="0" smtClean="0">
                <a:solidFill>
                  <a:schemeClr val="bg1"/>
                </a:solidFill>
              </a:rPr>
              <a:t>.</a:t>
            </a:r>
            <a:endParaRPr lang="da-DK" sz="1200" dirty="0">
              <a:solidFill>
                <a:schemeClr val="bg1"/>
              </a:solidFill>
            </a:endParaRPr>
          </a:p>
          <a:p>
            <a:endParaRPr lang="da-DK" sz="1300" dirty="0">
              <a:solidFill>
                <a:schemeClr val="bg1"/>
              </a:solidFill>
            </a:endParaRPr>
          </a:p>
          <a:p>
            <a:endParaRPr lang="da-DK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half" idx="10"/>
          </p:nvPr>
        </p:nvSpPr>
        <p:spPr>
          <a:xfrm>
            <a:off x="95251" y="-76199"/>
            <a:ext cx="4089400" cy="2858691"/>
          </a:xfrm>
        </p:spPr>
        <p:txBody>
          <a:bodyPr/>
          <a:lstStyle/>
          <a:p>
            <a:endParaRPr lang="da-DK" dirty="0" smtClean="0"/>
          </a:p>
          <a:p>
            <a:r>
              <a:rPr lang="da-DK" b="1" dirty="0" smtClean="0"/>
              <a:t>Overordnet visualisering </a:t>
            </a:r>
            <a:r>
              <a:rPr lang="da-DK" b="1" dirty="0"/>
              <a:t>af mål og </a:t>
            </a:r>
            <a:r>
              <a:rPr lang="da-DK" b="1" dirty="0" smtClean="0"/>
              <a:t>indsatser i LKT Sammenhængende Hoftebrudsforløb </a:t>
            </a:r>
          </a:p>
          <a:p>
            <a:r>
              <a:rPr lang="da-DK" dirty="0" smtClean="0"/>
              <a:t>(Overordnet driverdiagram</a:t>
            </a:r>
            <a:r>
              <a:rPr lang="da-DK" dirty="0"/>
              <a:t>)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B540-CE75-6C46-B27E-68FF3451F455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/>
          <a:srcRect l="3290" t="1309" r="4165" b="31686"/>
          <a:stretch/>
        </p:blipFill>
        <p:spPr>
          <a:xfrm>
            <a:off x="4251611" y="6351"/>
            <a:ext cx="4629437" cy="34925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/>
          <a:srcRect l="3471" t="69142" r="3927" b="-963"/>
          <a:stretch/>
        </p:blipFill>
        <p:spPr>
          <a:xfrm>
            <a:off x="4251611" y="3513461"/>
            <a:ext cx="4629437" cy="16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rundet rektangel 4">
            <a:extLst>
              <a:ext uri="{FF2B5EF4-FFF2-40B4-BE49-F238E27FC236}">
                <a16:creationId xmlns:a16="http://schemas.microsoft.com/office/drawing/2014/main" id="{4E6F1298-137B-3B27-6980-A8962FA29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8" y="342860"/>
            <a:ext cx="1967163" cy="62865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6350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dirty="0" smtClean="0">
                <a:solidFill>
                  <a:srgbClr val="000000"/>
                </a:solidFill>
              </a:rPr>
              <a:t>Mål</a:t>
            </a:r>
            <a:endParaRPr lang="da-DK" altLang="da-DK" sz="900" dirty="0">
              <a:solidFill>
                <a:srgbClr val="000000"/>
              </a:solidFill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Hvad? Hvor meget?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Hvornår? Hvorfor?</a:t>
            </a:r>
            <a:endParaRPr lang="da-DK" altLang="da-DK" sz="1350" dirty="0"/>
          </a:p>
        </p:txBody>
      </p:sp>
      <p:sp>
        <p:nvSpPr>
          <p:cNvPr id="7" name="Afrundet rektangel 5">
            <a:extLst>
              <a:ext uri="{FF2B5EF4-FFF2-40B4-BE49-F238E27FC236}">
                <a16:creationId xmlns:a16="http://schemas.microsoft.com/office/drawing/2014/main" id="{12C8A9BF-4749-6A48-E830-8779C500F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934" y="327422"/>
            <a:ext cx="2153652" cy="62865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6350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dirty="0" smtClean="0">
                <a:solidFill>
                  <a:srgbClr val="000000"/>
                </a:solidFill>
              </a:rPr>
              <a:t>Indsatsområder</a:t>
            </a:r>
            <a:endParaRPr lang="da-DK" altLang="da-DK" sz="900" dirty="0">
              <a:solidFill>
                <a:srgbClr val="000000"/>
              </a:solidFill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Hvad skal ændres?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Faktorer, der påvirker målet.</a:t>
            </a:r>
            <a:endParaRPr lang="da-DK" altLang="da-DK" sz="1350" dirty="0"/>
          </a:p>
        </p:txBody>
      </p:sp>
      <p:sp>
        <p:nvSpPr>
          <p:cNvPr id="8" name="Afrundet rektangel 6">
            <a:extLst>
              <a:ext uri="{FF2B5EF4-FFF2-40B4-BE49-F238E27FC236}">
                <a16:creationId xmlns:a16="http://schemas.microsoft.com/office/drawing/2014/main" id="{B2310714-FC3F-0F65-8438-018EE67CA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014" y="327422"/>
            <a:ext cx="2020960" cy="62507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6350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dirty="0" smtClean="0">
                <a:solidFill>
                  <a:srgbClr val="000000"/>
                </a:solidFill>
              </a:rPr>
              <a:t>Delmål</a:t>
            </a:r>
            <a:endParaRPr lang="da-DK" altLang="da-DK" sz="900" dirty="0">
              <a:solidFill>
                <a:srgbClr val="000000"/>
              </a:solidFill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Hvordan ændrer vi det? Faktorer, der påvirker </a:t>
            </a:r>
            <a:r>
              <a:rPr lang="da-DK" altLang="da-DK" sz="900" dirty="0" smtClean="0">
                <a:solidFill>
                  <a:srgbClr val="000000"/>
                </a:solidFill>
              </a:rPr>
              <a:t>indsatsområdet.</a:t>
            </a:r>
            <a:endParaRPr lang="da-DK" altLang="da-DK" sz="1350" dirty="0"/>
          </a:p>
        </p:txBody>
      </p:sp>
      <p:sp>
        <p:nvSpPr>
          <p:cNvPr id="9" name="Afrundet rektangel 7">
            <a:extLst>
              <a:ext uri="{FF2B5EF4-FFF2-40B4-BE49-F238E27FC236}">
                <a16:creationId xmlns:a16="http://schemas.microsoft.com/office/drawing/2014/main" id="{FCBA658D-B737-F0A0-2D12-72B4CDC9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403" y="327422"/>
            <a:ext cx="1584878" cy="61079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6350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dirty="0">
                <a:solidFill>
                  <a:srgbClr val="000000"/>
                </a:solidFill>
              </a:rPr>
              <a:t>Ideer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Forslag til PDSA</a:t>
            </a:r>
            <a:endParaRPr lang="da-DK" altLang="da-DK" sz="1350" dirty="0"/>
          </a:p>
        </p:txBody>
      </p:sp>
      <p:sp>
        <p:nvSpPr>
          <p:cNvPr id="10" name="Afrundet rektangel 10">
            <a:extLst>
              <a:ext uri="{FF2B5EF4-FFF2-40B4-BE49-F238E27FC236}">
                <a16:creationId xmlns:a16="http://schemas.microsoft.com/office/drawing/2014/main" id="{4D33D1DC-BEAE-A1FF-FE26-593EF3EC1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014" y="1103711"/>
            <a:ext cx="2020960" cy="32266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/>
          <a:p>
            <a:endParaRPr lang="da-DK" sz="1350" dirty="0"/>
          </a:p>
        </p:txBody>
      </p:sp>
      <p:sp>
        <p:nvSpPr>
          <p:cNvPr id="11" name="Afrundet rektangel 11">
            <a:extLst>
              <a:ext uri="{FF2B5EF4-FFF2-40B4-BE49-F238E27FC236}">
                <a16:creationId xmlns:a16="http://schemas.microsoft.com/office/drawing/2014/main" id="{A6C2448E-5664-3AB6-8DC3-34A196FB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403" y="1103711"/>
            <a:ext cx="1584877" cy="32266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/>
          <a:p>
            <a:endParaRPr lang="da-DK" sz="1350"/>
          </a:p>
        </p:txBody>
      </p:sp>
      <p:pic>
        <p:nvPicPr>
          <p:cNvPr id="12" name="Billede 37">
            <a:extLst>
              <a:ext uri="{FF2B5EF4-FFF2-40B4-BE49-F238E27FC236}">
                <a16:creationId xmlns:a16="http://schemas.microsoft.com/office/drawing/2014/main" id="{C7D20B53-CE42-AE93-CED2-50CA14FC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84" y="725686"/>
            <a:ext cx="488156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frundet rektangel 22">
            <a:extLst>
              <a:ext uri="{FF2B5EF4-FFF2-40B4-BE49-F238E27FC236}">
                <a16:creationId xmlns:a16="http://schemas.microsoft.com/office/drawing/2014/main" id="{C3AD7A24-FFF7-147A-A372-24721503D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44" y="1102645"/>
            <a:ext cx="1967161" cy="1309815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  <a:norm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050" dirty="0">
                <a:solidFill>
                  <a:srgbClr val="000000"/>
                </a:solidFill>
              </a:rPr>
              <a:t>Hvad ønsker vi at </a:t>
            </a:r>
            <a:r>
              <a:rPr lang="da-DK" altLang="da-DK" sz="1050" dirty="0" smtClean="0">
                <a:solidFill>
                  <a:srgbClr val="000000"/>
                </a:solidFill>
              </a:rPr>
              <a:t>opnå: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350" dirty="0"/>
          </a:p>
        </p:txBody>
      </p:sp>
      <p:sp>
        <p:nvSpPr>
          <p:cNvPr id="16" name="Afrundet rektangel 37">
            <a:extLst>
              <a:ext uri="{FF2B5EF4-FFF2-40B4-BE49-F238E27FC236}">
                <a16:creationId xmlns:a16="http://schemas.microsoft.com/office/drawing/2014/main" id="{B4B2D6B6-5D1A-6707-B25C-92A927D83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9" y="2586851"/>
            <a:ext cx="1967163" cy="716756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  <a:norm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050">
                <a:solidFill>
                  <a:srgbClr val="000000"/>
                </a:solidFill>
                <a:latin typeface="Calibri" panose="020F0502020204030204" pitchFamily="34" charset="0"/>
              </a:rPr>
              <a:t>MÅL 1:  </a:t>
            </a:r>
            <a:endParaRPr lang="da-DK" altLang="da-DK" sz="1350">
              <a:latin typeface="Arial" panose="020B0604020202020204" pitchFamily="34" charset="0"/>
            </a:endParaRPr>
          </a:p>
        </p:txBody>
      </p:sp>
      <p:sp>
        <p:nvSpPr>
          <p:cNvPr id="17" name="Afrundet rektangel 38">
            <a:extLst>
              <a:ext uri="{FF2B5EF4-FFF2-40B4-BE49-F238E27FC236}">
                <a16:creationId xmlns:a16="http://schemas.microsoft.com/office/drawing/2014/main" id="{EEBC4244-8823-2AC5-7CF8-607FCEADE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45" y="3478935"/>
            <a:ext cx="1967163" cy="659606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  <a:norm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050">
                <a:solidFill>
                  <a:srgbClr val="000000"/>
                </a:solidFill>
                <a:latin typeface="Calibri" panose="020F0502020204030204" pitchFamily="34" charset="0"/>
              </a:rPr>
              <a:t>MÅL 2: </a:t>
            </a:r>
            <a:endParaRPr lang="da-DK" altLang="da-DK" sz="1350">
              <a:latin typeface="Arial" panose="020B0604020202020204" pitchFamily="34" charset="0"/>
            </a:endParaRPr>
          </a:p>
        </p:txBody>
      </p:sp>
      <p:sp>
        <p:nvSpPr>
          <p:cNvPr id="18" name="Afrundet rektangel 39">
            <a:extLst>
              <a:ext uri="{FF2B5EF4-FFF2-40B4-BE49-F238E27FC236}">
                <a16:creationId xmlns:a16="http://schemas.microsoft.com/office/drawing/2014/main" id="{BC9A0FC3-3B16-6F2D-6828-C1CAA0AE0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55801" y="2771617"/>
            <a:ext cx="2153649" cy="728730"/>
          </a:xfrm>
          <a:prstGeom prst="roundRect">
            <a:avLst>
              <a:gd name="adj" fmla="val 16667"/>
            </a:avLst>
          </a:prstGeom>
          <a:ln w="6350" algn="ctr">
            <a:solidFill>
              <a:srgbClr val="161616"/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  <a:norm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350" dirty="0">
              <a:latin typeface="Arial" panose="020B0604020202020204" pitchFamily="34" charset="0"/>
            </a:endParaRPr>
          </a:p>
        </p:txBody>
      </p:sp>
      <p:sp>
        <p:nvSpPr>
          <p:cNvPr id="19" name="Afrundet rektangel 40">
            <a:extLst>
              <a:ext uri="{FF2B5EF4-FFF2-40B4-BE49-F238E27FC236}">
                <a16:creationId xmlns:a16="http://schemas.microsoft.com/office/drawing/2014/main" id="{598D45BA-BD98-33C5-3C24-B7F3CF783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802" y="3594860"/>
            <a:ext cx="2156147" cy="728730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  <a:norm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350" dirty="0">
              <a:latin typeface="Arial" panose="020B0604020202020204" pitchFamily="34" charset="0"/>
            </a:endParaRPr>
          </a:p>
        </p:txBody>
      </p:sp>
      <p:sp>
        <p:nvSpPr>
          <p:cNvPr id="21" name="Afrundet rektangel 22">
            <a:extLst>
              <a:ext uri="{FF2B5EF4-FFF2-40B4-BE49-F238E27FC236}">
                <a16:creationId xmlns:a16="http://schemas.microsoft.com/office/drawing/2014/main" id="{3C67CEE0-2E76-345B-CEF5-4229275F9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7" y="15478"/>
            <a:ext cx="9063727" cy="260747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050" dirty="0">
                <a:solidFill>
                  <a:srgbClr val="000000"/>
                </a:solidFill>
                <a:latin typeface="Calibri" panose="020F0502020204030204" pitchFamily="34" charset="0"/>
              </a:rPr>
              <a:t>Forbedringsteam:</a:t>
            </a:r>
            <a:endParaRPr lang="da-DK" altLang="da-DK" sz="1350" dirty="0">
              <a:latin typeface="Arial" panose="020B0604020202020204" pitchFamily="34" charset="0"/>
            </a:endParaRPr>
          </a:p>
        </p:txBody>
      </p:sp>
      <p:sp>
        <p:nvSpPr>
          <p:cNvPr id="2" name="Højrepil 1"/>
          <p:cNvSpPr/>
          <p:nvPr/>
        </p:nvSpPr>
        <p:spPr>
          <a:xfrm>
            <a:off x="511345" y="4674391"/>
            <a:ext cx="8213936" cy="36765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>
                <a:solidFill>
                  <a:schemeClr val="tx1"/>
                </a:solidFill>
              </a:rPr>
              <a:t>Hvordan?</a:t>
            </a:r>
            <a:endParaRPr lang="da-DK" sz="1200" dirty="0">
              <a:solidFill>
                <a:schemeClr val="tx1"/>
              </a:solidFill>
            </a:endParaRPr>
          </a:p>
        </p:txBody>
      </p:sp>
      <p:sp>
        <p:nvSpPr>
          <p:cNvPr id="20" name="Højrepil 19"/>
          <p:cNvSpPr/>
          <p:nvPr/>
        </p:nvSpPr>
        <p:spPr>
          <a:xfrm rot="10800000">
            <a:off x="511341" y="4349354"/>
            <a:ext cx="8213937" cy="37945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3685348" y="4401815"/>
            <a:ext cx="1705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Hvorfor?</a:t>
            </a:r>
            <a:endParaRPr lang="da-DK" sz="1200" dirty="0"/>
          </a:p>
        </p:txBody>
      </p:sp>
      <p:sp>
        <p:nvSpPr>
          <p:cNvPr id="36" name="Afrundet rektangel 39">
            <a:extLst>
              <a:ext uri="{FF2B5EF4-FFF2-40B4-BE49-F238E27FC236}">
                <a16:creationId xmlns:a16="http://schemas.microsoft.com/office/drawing/2014/main" id="{BC9A0FC3-3B16-6F2D-6828-C1CAA0AE0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55799" y="1936326"/>
            <a:ext cx="2153652" cy="728730"/>
          </a:xfrm>
          <a:prstGeom prst="roundRect">
            <a:avLst>
              <a:gd name="adj" fmla="val 16667"/>
            </a:avLst>
          </a:prstGeom>
          <a:ln w="6350" algn="ctr">
            <a:solidFill>
              <a:srgbClr val="161616"/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da-DK" altLang="da-DK" sz="1350" i="1" dirty="0">
                <a:latin typeface="Arial" panose="020B0604020202020204" pitchFamily="34" charset="0"/>
              </a:rPr>
              <a:t>I boksene kan du skrive – jo mere du skriver jo mindre bliver teksten, da den tilpasses boksens </a:t>
            </a:r>
            <a:r>
              <a:rPr lang="da-DK" altLang="da-DK" sz="1350" i="1" dirty="0" smtClean="0">
                <a:latin typeface="Arial" panose="020B0604020202020204" pitchFamily="34" charset="0"/>
              </a:rPr>
              <a:t>størrelse.</a:t>
            </a:r>
          </a:p>
          <a:p>
            <a:pPr defTabSz="68580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endParaRPr lang="da-DK" altLang="da-DK" sz="1350" i="1" dirty="0" smtClean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i="1" dirty="0">
                <a:latin typeface="Arial" panose="020B0604020202020204" pitchFamily="34" charset="0"/>
              </a:rPr>
              <a:t>I boksene kan du skrive – jo mere du skriver jo mindre bliver teksten, da den tilpasses boksens størrelse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350" dirty="0">
              <a:latin typeface="Arial" panose="020B0604020202020204" pitchFamily="34" charset="0"/>
            </a:endParaRPr>
          </a:p>
        </p:txBody>
      </p:sp>
      <p:sp>
        <p:nvSpPr>
          <p:cNvPr id="37" name="Afrundet rektangel 39">
            <a:extLst>
              <a:ext uri="{FF2B5EF4-FFF2-40B4-BE49-F238E27FC236}">
                <a16:creationId xmlns:a16="http://schemas.microsoft.com/office/drawing/2014/main" id="{BC9A0FC3-3B16-6F2D-6828-C1CAA0AE0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55802" y="1103710"/>
            <a:ext cx="2153652" cy="728730"/>
          </a:xfrm>
          <a:prstGeom prst="roundRect">
            <a:avLst>
              <a:gd name="adj" fmla="val 16667"/>
            </a:avLst>
          </a:prstGeom>
          <a:ln w="6350" algn="ctr">
            <a:solidFill>
              <a:srgbClr val="161616"/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  <a:no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100" i="1" dirty="0">
                <a:latin typeface="Arial" panose="020B0604020202020204" pitchFamily="34" charset="0"/>
              </a:rPr>
              <a:t>I boksene kan du skrive – jo mere du skriver jo mindre bliver teksten, da den tilpasses boksens størrelse</a:t>
            </a:r>
          </a:p>
        </p:txBody>
      </p:sp>
    </p:spTree>
    <p:extLst>
      <p:ext uri="{BB962C8B-B14F-4D97-AF65-F5344CB8AC3E}">
        <p14:creationId xmlns:p14="http://schemas.microsoft.com/office/powerpoint/2010/main" val="13986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LKT farver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CC04F"/>
      </a:accent1>
      <a:accent2>
        <a:srgbClr val="FDCC71"/>
      </a:accent2>
      <a:accent3>
        <a:srgbClr val="FED897"/>
      </a:accent3>
      <a:accent4>
        <a:srgbClr val="50AEC8"/>
      </a:accent4>
      <a:accent5>
        <a:srgbClr val="E2EFF5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C443797A-2470-7246-B112-7D4FCEC13E3D}" vid="{CFF29414-56D2-1649-BF72-F55CE2D66595}"/>
    </a:ext>
  </a:extLst>
</a:theme>
</file>

<file path=ppt/theme/theme2.xml><?xml version="1.0" encoding="utf-8"?>
<a:theme xmlns:a="http://schemas.openxmlformats.org/drawingml/2006/main" name="1_Office-tema">
  <a:themeElements>
    <a:clrScheme name="LKT farver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CC04F"/>
      </a:accent1>
      <a:accent2>
        <a:srgbClr val="FDCC71"/>
      </a:accent2>
      <a:accent3>
        <a:srgbClr val="FED897"/>
      </a:accent3>
      <a:accent4>
        <a:srgbClr val="50AEC8"/>
      </a:accent4>
      <a:accent5>
        <a:srgbClr val="E2EFF5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C443797A-2470-7246-B112-7D4FCEC13E3D}" vid="{CFF29414-56D2-1649-BF72-F55CE2D6659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939CED9167F542B6AF85183D267D39" ma:contentTypeVersion="0" ma:contentTypeDescription="Opret et nyt dokument." ma:contentTypeScope="" ma:versionID="a3ae112f86cfa70e401498eb1a05898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5f0ad968dfcf4f7054d9d3455de49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BC0C19-BB31-42D1-92A6-5114F29F479B}"/>
</file>

<file path=customXml/itemProps2.xml><?xml version="1.0" encoding="utf-8"?>
<ds:datastoreItem xmlns:ds="http://schemas.openxmlformats.org/officeDocument/2006/customXml" ds:itemID="{802BCBEC-5FB4-4A9E-A9E1-E7B2B2BDAFBE}"/>
</file>

<file path=customXml/itemProps3.xml><?xml version="1.0" encoding="utf-8"?>
<ds:datastoreItem xmlns:ds="http://schemas.openxmlformats.org/officeDocument/2006/customXml" ds:itemID="{519C7701-0F19-48DE-B1E4-BC47F9EA7B11}"/>
</file>

<file path=docProps/app.xml><?xml version="1.0" encoding="utf-8"?>
<Properties xmlns="http://schemas.openxmlformats.org/officeDocument/2006/extended-properties" xmlns:vt="http://schemas.openxmlformats.org/officeDocument/2006/docPropsVTypes">
  <Template>LKT_powerpoint-skabelon_nov2022_kannt</Template>
  <TotalTime>331</TotalTime>
  <Words>401</Words>
  <Application>Microsoft Office PowerPoint</Application>
  <PresentationFormat>Skærmshow (16:9)</PresentationFormat>
  <Paragraphs>37</Paragraphs>
  <Slides>4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4</vt:i4>
      </vt:variant>
    </vt:vector>
  </HeadingPairs>
  <TitlesOfParts>
    <vt:vector size="8" baseType="lpstr">
      <vt:lpstr>Arial</vt:lpstr>
      <vt:lpstr>Calibri</vt:lpstr>
      <vt:lpstr>Office-tema</vt:lpstr>
      <vt:lpstr>1_Office-tema</vt:lpstr>
      <vt:lpstr>Driverdiagram</vt:lpstr>
      <vt:lpstr>Sådan bruges et driver-diagram</vt:lpstr>
      <vt:lpstr>PowerPoint-præsentation</vt:lpstr>
      <vt:lpstr>PowerPoint-præsentation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Susanne Søndergaard</dc:creator>
  <cp:lastModifiedBy>Susanne Søndergaard</cp:lastModifiedBy>
  <cp:revision>43</cp:revision>
  <dcterms:created xsi:type="dcterms:W3CDTF">2024-09-25T07:35:04Z</dcterms:created>
  <dcterms:modified xsi:type="dcterms:W3CDTF">2024-10-09T12:51:08Z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0x010100DE939CED9167F542B6AF85183D267D39</vt:lpwstr>
  </property>
  <property fmtid="{D5CDD505-2E9C-101B-9397-08002B2CF9AE}" pid="3" name="Order">
    <vt:r8>37476900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</Properties>
</file>