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"/>
  </p:notesMasterIdLst>
  <p:handoutMasterIdLst>
    <p:handoutMasterId r:id="rId4"/>
  </p:handoutMasterIdLst>
  <p:sldIdLst>
    <p:sldId id="268" r:id="rId2"/>
  </p:sldIdLst>
  <p:sldSz cx="9144000" cy="5143500" type="screen16x9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llemlayou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A107856-5554-42FB-B03E-39F5DBC370BA}" styleName="Mellemlayout 4 - Markering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DA37D80-6434-44D0-A028-1B22A696006F}" styleName="Lyst layout 3 - Markering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Lyst layout 1 - Markering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946"/>
    <p:restoredTop sz="70233" autoAdjust="0"/>
  </p:normalViewPr>
  <p:slideViewPr>
    <p:cSldViewPr snapToGrid="0" snapToObjects="1">
      <p:cViewPr varScale="1">
        <p:scale>
          <a:sx n="107" d="100"/>
          <a:sy n="107" d="100"/>
        </p:scale>
        <p:origin x="240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59" d="100"/>
          <a:sy n="159" d="100"/>
        </p:scale>
        <p:origin x="339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11" Type="http://schemas.openxmlformats.org/officeDocument/2006/relationships/customXml" Target="../customXml/item3.xml"/><Relationship Id="rId5" Type="http://schemas.openxmlformats.org/officeDocument/2006/relationships/presProps" Target="presProps.xml"/><Relationship Id="rId10" Type="http://schemas.openxmlformats.org/officeDocument/2006/relationships/customXml" Target="../customXml/item2.xml"/><Relationship Id="rId4" Type="http://schemas.openxmlformats.org/officeDocument/2006/relationships/handoutMaster" Target="handoutMasters/handoutMaster1.xml"/><Relationship Id="rId9" Type="http://schemas.openxmlformats.org/officeDocument/2006/relationships/customXml" Target="../customXml/item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>
            <a:extLst>
              <a:ext uri="{FF2B5EF4-FFF2-40B4-BE49-F238E27FC236}">
                <a16:creationId xmlns:a16="http://schemas.microsoft.com/office/drawing/2014/main" id="{5CBA51C9-1B35-37A3-4CE5-F76B0356E87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EFD529E0-E503-DF5D-732F-F6F52790C4A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5A3ABC-CD55-FC40-8E43-0B1F9A8A919A}" type="datetimeFigureOut">
              <a:rPr lang="da-DK" smtClean="0"/>
              <a:t>23-10-2024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FE9D769C-281B-9886-8A3D-F0C33A36BBE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BFA8E28F-1214-9A65-2E8B-70AE76E8B31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139F8F-45CD-6741-B530-9B5510B147E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5372751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906F99-B314-A048-898E-E2690C42F678}" type="datetimeFigureOut">
              <a:rPr lang="da-DK" smtClean="0"/>
              <a:t>23-10-2024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08015B-1F8A-4448-8B39-3AE3C100B41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980287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08015B-1F8A-4448-8B39-3AE3C100B414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66415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5E9FBF-2E57-FE16-97E0-0B3ACC591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951682"/>
            <a:ext cx="4673695" cy="3106251"/>
          </a:xfrm>
        </p:spPr>
        <p:txBody>
          <a:bodyPr>
            <a:normAutofit/>
          </a:bodyPr>
          <a:lstStyle>
            <a:lvl1pPr>
              <a:defRPr sz="340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18942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spal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73844"/>
            <a:ext cx="7886700" cy="994172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750" y="1369219"/>
            <a:ext cx="3886200" cy="326350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11" name="Pladsholder til slidenummer 7">
            <a:extLst>
              <a:ext uri="{FF2B5EF4-FFF2-40B4-BE49-F238E27FC236}">
                <a16:creationId xmlns:a16="http://schemas.microsoft.com/office/drawing/2014/main" id="{E696010F-59B6-0ADD-F8CE-89E525D34F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058447" y="4564712"/>
            <a:ext cx="1497443" cy="274637"/>
          </a:xfrm>
        </p:spPr>
        <p:txBody>
          <a:bodyPr/>
          <a:lstStyle/>
          <a:p>
            <a:fld id="{455AB540-CE75-6C46-B27E-68FF3451F45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87582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dsides-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7D652DC8-0C06-660A-3D85-9169C54BF125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0" y="1"/>
            <a:ext cx="9144000" cy="5143500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a-DK" smtClean="0"/>
              <a:t>Klik på ikonet for at tilføje et billede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177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_v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9CB01415-1696-05E1-E5AF-BCD5C8C21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951682"/>
            <a:ext cx="4673695" cy="3106251"/>
          </a:xfrm>
        </p:spPr>
        <p:txBody>
          <a:bodyPr>
            <a:normAutofit/>
          </a:bodyPr>
          <a:lstStyle>
            <a:lvl1pPr>
              <a:defRPr sz="340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76778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_v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68CFE0-6C51-121E-2E39-D3357C42E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951682"/>
            <a:ext cx="4673695" cy="3106251"/>
          </a:xfrm>
        </p:spPr>
        <p:txBody>
          <a:bodyPr>
            <a:normAutofit/>
          </a:bodyPr>
          <a:lstStyle>
            <a:lvl1pPr>
              <a:defRPr sz="3400">
                <a:solidFill>
                  <a:schemeClr val="accent6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53512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AF8E1F4-A9E8-075B-4A39-45CEF9870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763" y="273844"/>
            <a:ext cx="7886700" cy="994172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94CCE0A-10E9-1456-6D0E-8B8820C394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9750" y="1369219"/>
            <a:ext cx="3886200" cy="326350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8" name="Pladsholder til slidenummer 7">
            <a:extLst>
              <a:ext uri="{FF2B5EF4-FFF2-40B4-BE49-F238E27FC236}">
                <a16:creationId xmlns:a16="http://schemas.microsoft.com/office/drawing/2014/main" id="{24000896-333B-5C8F-8B62-E5B055D5B3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058447" y="4564712"/>
            <a:ext cx="1497443" cy="274637"/>
          </a:xfrm>
        </p:spPr>
        <p:txBody>
          <a:bodyPr/>
          <a:lstStyle/>
          <a:p>
            <a:fld id="{455AB540-CE75-6C46-B27E-68FF3451F45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77995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8">
          <p15:clr>
            <a:srgbClr val="FBAE40"/>
          </p15:clr>
        </p15:guide>
        <p15:guide id="2" pos="340">
          <p15:clr>
            <a:srgbClr val="FBAE40"/>
          </p15:clr>
        </p15:guide>
        <p15:guide id="3" orient="horz" pos="3003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al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73844"/>
            <a:ext cx="7976791" cy="994172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5905622-27F5-3116-960B-8AEE79CD3DE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53640" y="1377950"/>
            <a:ext cx="3887391" cy="2858691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14" name="Pladsholder til slidenummer 7">
            <a:extLst>
              <a:ext uri="{FF2B5EF4-FFF2-40B4-BE49-F238E27FC236}">
                <a16:creationId xmlns:a16="http://schemas.microsoft.com/office/drawing/2014/main" id="{53F184CA-65C7-18C6-3688-D65032C3B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58447" y="4564712"/>
            <a:ext cx="1497443" cy="274637"/>
          </a:xfrm>
        </p:spPr>
        <p:txBody>
          <a:bodyPr/>
          <a:lstStyle/>
          <a:p>
            <a:fld id="{455AB540-CE75-6C46-B27E-68FF3451F45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7262195-707E-FF60-61BB-69149C10DE7A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4630340" y="1377950"/>
            <a:ext cx="3887391" cy="2858691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826339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palte + billede v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73844"/>
            <a:ext cx="7976791" cy="994172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5905622-27F5-3116-960B-8AEE79CD3DE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53640" y="1377950"/>
            <a:ext cx="7976791" cy="2858691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14" name="Pladsholder til slidenummer 7">
            <a:extLst>
              <a:ext uri="{FF2B5EF4-FFF2-40B4-BE49-F238E27FC236}">
                <a16:creationId xmlns:a16="http://schemas.microsoft.com/office/drawing/2014/main" id="{53F184CA-65C7-18C6-3688-D65032C3B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58447" y="4564712"/>
            <a:ext cx="1497443" cy="274637"/>
          </a:xfrm>
        </p:spPr>
        <p:txBody>
          <a:bodyPr/>
          <a:lstStyle/>
          <a:p>
            <a:fld id="{455AB540-CE75-6C46-B27E-68FF3451F45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81647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pal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73844"/>
            <a:ext cx="7976791" cy="994172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5905622-27F5-3116-960B-8AEE79CD3DE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53640" y="1377950"/>
            <a:ext cx="3887391" cy="2858691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A0F3C577-6900-4C66-BCA8-974E167AE185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4629151" y="1369220"/>
            <a:ext cx="3886200" cy="286742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a-DK" smtClean="0"/>
              <a:t>Klik på ikonet for at tilføje et billede</a:t>
            </a:r>
            <a:endParaRPr lang="en-US" dirty="0"/>
          </a:p>
        </p:txBody>
      </p:sp>
      <p:sp>
        <p:nvSpPr>
          <p:cNvPr id="14" name="Pladsholder til slidenummer 7">
            <a:extLst>
              <a:ext uri="{FF2B5EF4-FFF2-40B4-BE49-F238E27FC236}">
                <a16:creationId xmlns:a16="http://schemas.microsoft.com/office/drawing/2014/main" id="{53F184CA-65C7-18C6-3688-D65032C3B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58447" y="4564712"/>
            <a:ext cx="1497443" cy="274637"/>
          </a:xfrm>
        </p:spPr>
        <p:txBody>
          <a:bodyPr/>
          <a:lstStyle/>
          <a:p>
            <a:fld id="{455AB540-CE75-6C46-B27E-68FF3451F45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42611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 baggrund - 1 spalte + bille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73844"/>
            <a:ext cx="7976791" cy="9941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5905622-27F5-3116-960B-8AEE79CD3DE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53640" y="1377950"/>
            <a:ext cx="3887391" cy="2858691"/>
          </a:xfr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A0F3C577-6900-4C66-BCA8-974E167AE185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4629151" y="1369220"/>
            <a:ext cx="3886200" cy="2867421"/>
          </a:xfrm>
        </p:spPr>
        <p:txBody>
          <a:bodyPr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a-DK" smtClean="0"/>
              <a:t>Klik på ikonet for at tilføje et billede</a:t>
            </a:r>
            <a:endParaRPr lang="en-US" dirty="0"/>
          </a:p>
        </p:txBody>
      </p:sp>
      <p:sp>
        <p:nvSpPr>
          <p:cNvPr id="14" name="Pladsholder til slidenummer 7">
            <a:extLst>
              <a:ext uri="{FF2B5EF4-FFF2-40B4-BE49-F238E27FC236}">
                <a16:creationId xmlns:a16="http://schemas.microsoft.com/office/drawing/2014/main" id="{53F184CA-65C7-18C6-3688-D65032C3B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58447" y="4564712"/>
            <a:ext cx="1497443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5AB540-CE75-6C46-B27E-68FF3451F45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45013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ul baggrund - 1 spalte + bille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73844"/>
            <a:ext cx="7976791" cy="9941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5905622-27F5-3116-960B-8AEE79CD3DE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53640" y="1377950"/>
            <a:ext cx="3887391" cy="2858691"/>
          </a:xfr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A0F3C577-6900-4C66-BCA8-974E167AE185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4629151" y="1369220"/>
            <a:ext cx="3886200" cy="2867421"/>
          </a:xfrm>
        </p:spPr>
        <p:txBody>
          <a:bodyPr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a-DK" smtClean="0"/>
              <a:t>Klik på ikonet for at tilføje et billede</a:t>
            </a:r>
            <a:endParaRPr lang="en-US" dirty="0"/>
          </a:p>
        </p:txBody>
      </p:sp>
      <p:sp>
        <p:nvSpPr>
          <p:cNvPr id="14" name="Pladsholder til slidenummer 7">
            <a:extLst>
              <a:ext uri="{FF2B5EF4-FFF2-40B4-BE49-F238E27FC236}">
                <a16:creationId xmlns:a16="http://schemas.microsoft.com/office/drawing/2014/main" id="{53F184CA-65C7-18C6-3688-D65032C3B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58447" y="4564712"/>
            <a:ext cx="1497443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5AB540-CE75-6C46-B27E-68FF3451F45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29184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  <a:endParaRPr lang="en-US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8EE15739-412E-C13D-FBC7-CC92465B1D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59501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AB540-CE75-6C46-B27E-68FF3451F45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73100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4" r:id="rId2"/>
    <p:sldLayoutId id="2147483673" r:id="rId3"/>
    <p:sldLayoutId id="2147483662" r:id="rId4"/>
    <p:sldLayoutId id="2147483675" r:id="rId5"/>
    <p:sldLayoutId id="2147483676" r:id="rId6"/>
    <p:sldLayoutId id="2147483678" r:id="rId7"/>
    <p:sldLayoutId id="2147483665" r:id="rId8"/>
    <p:sldLayoutId id="2147483677" r:id="rId9"/>
    <p:sldLayoutId id="2147483664" r:id="rId10"/>
    <p:sldLayoutId id="2147483666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kern="1200" baseline="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0">
          <p15:clr>
            <a:srgbClr val="F26B43"/>
          </p15:clr>
        </p15:guide>
        <p15:guide id="2" orient="horz" pos="75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991" y="70547"/>
            <a:ext cx="7886700" cy="419301"/>
          </a:xfrm>
        </p:spPr>
        <p:txBody>
          <a:bodyPr>
            <a:normAutofit fontScale="90000"/>
          </a:bodyPr>
          <a:lstStyle/>
          <a:p>
            <a:r>
              <a:rPr lang="da-DK" dirty="0" smtClean="0"/>
              <a:t>P</a:t>
            </a:r>
            <a:r>
              <a:rPr lang="da-DK" dirty="0" smtClean="0">
                <a:solidFill>
                  <a:srgbClr val="FFC000"/>
                </a:solidFill>
              </a:rPr>
              <a:t>lan </a:t>
            </a:r>
            <a:r>
              <a:rPr lang="da-DK" dirty="0" smtClean="0"/>
              <a:t>- D</a:t>
            </a:r>
            <a:r>
              <a:rPr lang="da-DK" dirty="0" smtClean="0">
                <a:solidFill>
                  <a:srgbClr val="FFC000"/>
                </a:solidFill>
              </a:rPr>
              <a:t>o</a:t>
            </a:r>
            <a:r>
              <a:rPr lang="da-DK" dirty="0" smtClean="0"/>
              <a:t> - </a:t>
            </a:r>
            <a:r>
              <a:rPr lang="da-DK" dirty="0" err="1" smtClean="0"/>
              <a:t>S</a:t>
            </a:r>
            <a:r>
              <a:rPr lang="da-DK" dirty="0" err="1" smtClean="0">
                <a:solidFill>
                  <a:srgbClr val="FFC000"/>
                </a:solidFill>
              </a:rPr>
              <a:t>tudy</a:t>
            </a:r>
            <a:r>
              <a:rPr lang="da-DK" dirty="0" smtClean="0"/>
              <a:t> </a:t>
            </a:r>
            <a:r>
              <a:rPr lang="da-DK" dirty="0"/>
              <a:t>-</a:t>
            </a:r>
            <a:r>
              <a:rPr lang="da-DK" dirty="0" smtClean="0"/>
              <a:t> A</a:t>
            </a:r>
            <a:r>
              <a:rPr lang="da-DK" dirty="0" smtClean="0">
                <a:solidFill>
                  <a:srgbClr val="FFC000"/>
                </a:solidFill>
              </a:rPr>
              <a:t>ct </a:t>
            </a:r>
            <a:r>
              <a:rPr lang="da-DK" dirty="0" smtClean="0">
                <a:solidFill>
                  <a:schemeClr val="tx1"/>
                </a:solidFill>
              </a:rPr>
              <a:t>(PDSA)</a:t>
            </a:r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3" name="Pladsholder til tekst 2"/>
          <p:cNvSpPr>
            <a:spLocks noGrp="1"/>
          </p:cNvSpPr>
          <p:nvPr>
            <p:ph type="body" sz="half" idx="4294967295"/>
          </p:nvPr>
        </p:nvSpPr>
        <p:spPr>
          <a:xfrm>
            <a:off x="287991" y="576103"/>
            <a:ext cx="7977188" cy="315913"/>
          </a:xfrm>
        </p:spPr>
        <p:txBody>
          <a:bodyPr>
            <a:normAutofit/>
          </a:bodyPr>
          <a:lstStyle/>
          <a:p>
            <a:r>
              <a:rPr lang="da-DK" sz="1100" dirty="0" smtClean="0"/>
              <a:t>PDSA-cirkel nr.: </a:t>
            </a:r>
            <a:r>
              <a:rPr lang="da-DK" sz="1100" u="sng" dirty="0" smtClean="0"/>
              <a:t>                                                </a:t>
            </a:r>
            <a:r>
              <a:rPr lang="da-DK" sz="1100" dirty="0" smtClean="0"/>
              <a:t>Dato: </a:t>
            </a:r>
            <a:r>
              <a:rPr lang="da-DK" sz="1100" u="sng" dirty="0" smtClean="0"/>
              <a:t>                     </a:t>
            </a:r>
            <a:r>
              <a:rPr lang="da-DK" sz="1100" dirty="0" smtClean="0"/>
              <a:t> Ansvarlig:  </a:t>
            </a:r>
            <a:r>
              <a:rPr lang="da-DK" sz="1100" u="sng" dirty="0"/>
              <a:t> </a:t>
            </a:r>
          </a:p>
          <a:p>
            <a:endParaRPr lang="da-DK" sz="1100" dirty="0" smtClean="0"/>
          </a:p>
          <a:p>
            <a:endParaRPr lang="da-DK" dirty="0" smtClean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4294967295"/>
          </p:nvPr>
        </p:nvSpPr>
        <p:spPr>
          <a:xfrm>
            <a:off x="7645400" y="4564063"/>
            <a:ext cx="1498600" cy="274637"/>
          </a:xfrm>
        </p:spPr>
        <p:txBody>
          <a:bodyPr/>
          <a:lstStyle/>
          <a:p>
            <a:fld id="{455AB540-CE75-6C46-B27E-68FF3451F455}" type="slidenum">
              <a:rPr lang="da-DK" smtClean="0"/>
              <a:pPr/>
              <a:t>1</a:t>
            </a:fld>
            <a:endParaRPr lang="da-DK" dirty="0"/>
          </a:p>
        </p:txBody>
      </p:sp>
      <p:graphicFrame>
        <p:nvGraphicFramePr>
          <p:cNvPr id="7" name="Tabel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3899812"/>
              </p:ext>
            </p:extLst>
          </p:nvPr>
        </p:nvGraphicFramePr>
        <p:xfrm>
          <a:off x="278942" y="967050"/>
          <a:ext cx="3915711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0120">
                  <a:extLst>
                    <a:ext uri="{9D8B030D-6E8A-4147-A177-3AD203B41FA5}">
                      <a16:colId xmlns:a16="http://schemas.microsoft.com/office/drawing/2014/main" val="2600585119"/>
                    </a:ext>
                  </a:extLst>
                </a:gridCol>
                <a:gridCol w="1985591">
                  <a:extLst>
                    <a:ext uri="{9D8B030D-6E8A-4147-A177-3AD203B41FA5}">
                      <a16:colId xmlns:a16="http://schemas.microsoft.com/office/drawing/2014/main" val="2920494795"/>
                    </a:ext>
                  </a:extLst>
                </a:gridCol>
              </a:tblGrid>
              <a:tr h="88974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b="1" dirty="0" smtClean="0">
                          <a:solidFill>
                            <a:schemeClr val="tx1"/>
                          </a:solidFill>
                        </a:rPr>
                        <a:t>Spørgsmål:</a:t>
                      </a:r>
                    </a:p>
                    <a:p>
                      <a:pPr marL="171450" marR="0" lvl="0" indent="-1714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a-DK" sz="900" b="0" dirty="0" smtClean="0">
                          <a:solidFill>
                            <a:schemeClr val="tx1"/>
                          </a:solidFill>
                        </a:rPr>
                        <a:t>Hvilken idé/ ændring</a:t>
                      </a:r>
                      <a:r>
                        <a:rPr lang="da-DK" sz="900" b="0" baseline="0" dirty="0" smtClean="0">
                          <a:solidFill>
                            <a:schemeClr val="tx1"/>
                          </a:solidFill>
                        </a:rPr>
                        <a:t> ønsker vi at afprøve?</a:t>
                      </a:r>
                    </a:p>
                    <a:p>
                      <a:pPr marL="171450" marR="0" lvl="0" indent="-1714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a-DK" sz="900" b="0" baseline="0" dirty="0" smtClean="0">
                          <a:solidFill>
                            <a:schemeClr val="tx1"/>
                          </a:solidFill>
                        </a:rPr>
                        <a:t>Hvilket spørgsmål vil vi gerne have svar på?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78666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b="1" dirty="0" smtClean="0">
                          <a:solidFill>
                            <a:schemeClr val="tx1"/>
                          </a:solidFill>
                        </a:rPr>
                        <a:t>Arbejdshypotese:</a:t>
                      </a:r>
                    </a:p>
                    <a:p>
                      <a:r>
                        <a:rPr lang="da-DK" sz="900" dirty="0" smtClean="0"/>
                        <a:t>Hvilket svar forventer vi?</a:t>
                      </a:r>
                      <a:endParaRPr lang="da-DK" sz="9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1274140"/>
                  </a:ext>
                </a:extLst>
              </a:tr>
            </a:tbl>
          </a:graphicData>
        </a:graphic>
      </p:graphicFrame>
      <p:graphicFrame>
        <p:nvGraphicFramePr>
          <p:cNvPr id="9" name="Tabel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8881790"/>
              </p:ext>
            </p:extLst>
          </p:nvPr>
        </p:nvGraphicFramePr>
        <p:xfrm>
          <a:off x="4231341" y="967050"/>
          <a:ext cx="4819462" cy="18775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8830">
                  <a:extLst>
                    <a:ext uri="{9D8B030D-6E8A-4147-A177-3AD203B41FA5}">
                      <a16:colId xmlns:a16="http://schemas.microsoft.com/office/drawing/2014/main" val="2600585119"/>
                    </a:ext>
                  </a:extLst>
                </a:gridCol>
                <a:gridCol w="2780632">
                  <a:extLst>
                    <a:ext uri="{9D8B030D-6E8A-4147-A177-3AD203B41FA5}">
                      <a16:colId xmlns:a16="http://schemas.microsoft.com/office/drawing/2014/main" val="2920494795"/>
                    </a:ext>
                  </a:extLst>
                </a:gridCol>
              </a:tblGrid>
              <a:tr h="311244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b="1" dirty="0" err="1" smtClean="0">
                          <a:solidFill>
                            <a:schemeClr val="tx1"/>
                          </a:solidFill>
                        </a:rPr>
                        <a:t>Study</a:t>
                      </a:r>
                      <a:r>
                        <a:rPr lang="da-DK" sz="1200" b="1" dirty="0" smtClean="0">
                          <a:solidFill>
                            <a:schemeClr val="tx1"/>
                          </a:solidFill>
                        </a:rPr>
                        <a:t> – Analysér</a:t>
                      </a:r>
                      <a:r>
                        <a:rPr lang="da-DK" sz="1200" b="1" baseline="0" dirty="0" smtClean="0">
                          <a:solidFill>
                            <a:schemeClr val="tx1"/>
                          </a:solidFill>
                        </a:rPr>
                        <a:t> og lær</a:t>
                      </a:r>
                      <a:endParaRPr lang="da-DK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7866684"/>
                  </a:ext>
                </a:extLst>
              </a:tr>
              <a:tr h="1566269">
                <a:tc>
                  <a:txBody>
                    <a:bodyPr/>
                    <a:lstStyle/>
                    <a:p>
                      <a:pPr marL="171450" indent="-171450"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a-DK" sz="900" baseline="0" dirty="0" smtClean="0"/>
                        <a:t>Sammenlign afprøvningens resultat med arbejdshypotesen</a:t>
                      </a:r>
                    </a:p>
                    <a:p>
                      <a:pPr marL="171450" indent="-171450"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a-DK" sz="900" baseline="0" dirty="0" smtClean="0"/>
                        <a:t>Skriv et par stikord om, hvad afprøvningen viste.</a:t>
                      </a:r>
                    </a:p>
                    <a:p>
                      <a:pPr marL="514350" lvl="1" indent="-171450"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a-DK" sz="900" baseline="0" dirty="0" smtClean="0"/>
                        <a:t>Gik det godt?</a:t>
                      </a:r>
                    </a:p>
                    <a:p>
                      <a:pPr marL="514350" lvl="1" indent="-171450"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a-DK" sz="900" baseline="0" dirty="0" smtClean="0"/>
                        <a:t>Hvad gik ikke som forventet?</a:t>
                      </a:r>
                    </a:p>
                    <a:p>
                      <a:pPr marL="171450" indent="-171450"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a-DK" sz="900" baseline="0" dirty="0" smtClean="0"/>
                        <a:t>   Hvorfor?</a:t>
                      </a:r>
                    </a:p>
                    <a:p>
                      <a:pPr marL="171450" indent="-171450"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a-DK" sz="900" baseline="0" dirty="0" smtClean="0"/>
                        <a:t>Hvad lærte vi?</a:t>
                      </a:r>
                      <a:endParaRPr lang="da-DK" sz="9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1274140"/>
                  </a:ext>
                </a:extLst>
              </a:tr>
            </a:tbl>
          </a:graphicData>
        </a:graphic>
      </p:graphicFrame>
      <p:graphicFrame>
        <p:nvGraphicFramePr>
          <p:cNvPr id="11" name="Tabel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6758871"/>
              </p:ext>
            </p:extLst>
          </p:nvPr>
        </p:nvGraphicFramePr>
        <p:xfrm>
          <a:off x="4231341" y="2892529"/>
          <a:ext cx="4819462" cy="20868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8161">
                  <a:extLst>
                    <a:ext uri="{9D8B030D-6E8A-4147-A177-3AD203B41FA5}">
                      <a16:colId xmlns:a16="http://schemas.microsoft.com/office/drawing/2014/main" val="2600585119"/>
                    </a:ext>
                  </a:extLst>
                </a:gridCol>
                <a:gridCol w="2771301">
                  <a:extLst>
                    <a:ext uri="{9D8B030D-6E8A-4147-A177-3AD203B41FA5}">
                      <a16:colId xmlns:a16="http://schemas.microsoft.com/office/drawing/2014/main" val="2920494795"/>
                    </a:ext>
                  </a:extLst>
                </a:gridCol>
              </a:tblGrid>
              <a:tr h="284827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b="1" smtClean="0">
                          <a:solidFill>
                            <a:schemeClr val="tx1"/>
                          </a:solidFill>
                        </a:rPr>
                        <a:t>Act </a:t>
                      </a:r>
                      <a:r>
                        <a:rPr lang="da-DK" sz="1200" b="1" dirty="0" smtClean="0">
                          <a:solidFill>
                            <a:schemeClr val="tx1"/>
                          </a:solidFill>
                        </a:rPr>
                        <a:t>– Næste skridt besluttes</a:t>
                      </a:r>
                      <a:endParaRPr lang="da-DK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7866684"/>
                  </a:ext>
                </a:extLst>
              </a:tr>
              <a:tr h="1801985">
                <a:tc>
                  <a:txBody>
                    <a:bodyPr/>
                    <a:lstStyle/>
                    <a:p>
                      <a:pPr marL="171450" indent="-171450"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a-DK" sz="900" baseline="0" dirty="0" smtClean="0"/>
                        <a:t>Er der behov for at tilpasse en afprøvede ændring?</a:t>
                      </a:r>
                    </a:p>
                    <a:p>
                      <a:pPr marL="171450" indent="-171450"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a-DK" sz="900" baseline="0" dirty="0" smtClean="0"/>
                        <a:t>Er der behov for en ny afprøvning under andre omstændigheder eller betingelser?</a:t>
                      </a:r>
                    </a:p>
                    <a:p>
                      <a:pPr marL="171450" indent="-171450"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a-DK" sz="900" baseline="0" dirty="0" smtClean="0"/>
                        <a:t>Medfører denne PDSA-cirkel behov for en ny? (fortsæt i nyt skema)</a:t>
                      </a:r>
                    </a:p>
                    <a:p>
                      <a:pPr marL="171450" indent="-171450"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a-DK" sz="900" baseline="0" dirty="0" smtClean="0"/>
                        <a:t>Bør ændringen forkastes, fordi den ikke virker efter hensigten?</a:t>
                      </a:r>
                      <a:endParaRPr lang="da-DK" sz="9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1274140"/>
                  </a:ext>
                </a:extLst>
              </a:tr>
            </a:tbl>
          </a:graphicData>
        </a:graphic>
      </p:graphicFrame>
      <p:graphicFrame>
        <p:nvGraphicFramePr>
          <p:cNvPr id="15" name="Tabel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4763624"/>
              </p:ext>
            </p:extLst>
          </p:nvPr>
        </p:nvGraphicFramePr>
        <p:xfrm>
          <a:off x="278941" y="2294030"/>
          <a:ext cx="3915711" cy="13669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1458">
                  <a:extLst>
                    <a:ext uri="{9D8B030D-6E8A-4147-A177-3AD203B41FA5}">
                      <a16:colId xmlns:a16="http://schemas.microsoft.com/office/drawing/2014/main" val="2600585119"/>
                    </a:ext>
                  </a:extLst>
                </a:gridCol>
                <a:gridCol w="2004253">
                  <a:extLst>
                    <a:ext uri="{9D8B030D-6E8A-4147-A177-3AD203B41FA5}">
                      <a16:colId xmlns:a16="http://schemas.microsoft.com/office/drawing/2014/main" val="2920494795"/>
                    </a:ext>
                  </a:extLst>
                </a:gridCol>
              </a:tblGrid>
              <a:tr h="284897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b="1" dirty="0" smtClean="0">
                          <a:solidFill>
                            <a:schemeClr val="tx1"/>
                          </a:solidFill>
                        </a:rPr>
                        <a:t>Plan</a:t>
                      </a:r>
                      <a:r>
                        <a:rPr lang="da-DK" sz="12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a-DK" sz="1200" b="1" dirty="0" smtClean="0">
                          <a:solidFill>
                            <a:schemeClr val="tx1"/>
                          </a:solidFill>
                        </a:rPr>
                        <a:t>– Afprøvning og indsamling af information</a:t>
                      </a:r>
                      <a:endParaRPr lang="da-DK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7866684"/>
                  </a:ext>
                </a:extLst>
              </a:tr>
              <a:tr h="1023346">
                <a:tc>
                  <a:txBody>
                    <a:bodyPr/>
                    <a:lstStyle/>
                    <a:p>
                      <a:pPr marL="171450" marR="0" lvl="0" indent="-1714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a-DK" sz="900" b="0" dirty="0" smtClean="0">
                          <a:solidFill>
                            <a:schemeClr val="tx1"/>
                          </a:solidFill>
                        </a:rPr>
                        <a:t>Hvem</a:t>
                      </a:r>
                      <a:r>
                        <a:rPr lang="da-DK" sz="900" b="0" baseline="0" dirty="0" smtClean="0">
                          <a:solidFill>
                            <a:schemeClr val="tx1"/>
                          </a:solidFill>
                        </a:rPr>
                        <a:t> afprøver?</a:t>
                      </a:r>
                      <a:endParaRPr lang="da-DK" sz="9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171450" marR="0" lvl="0" indent="-1714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a-DK" sz="900" b="0" dirty="0" smtClean="0">
                          <a:solidFill>
                            <a:schemeClr val="tx1"/>
                          </a:solidFill>
                        </a:rPr>
                        <a:t>Hvad afprøves?</a:t>
                      </a:r>
                    </a:p>
                    <a:p>
                      <a:pPr marL="171450" marR="0" lvl="0" indent="-1714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a-DK" sz="900" b="0" dirty="0" smtClean="0">
                          <a:solidFill>
                            <a:schemeClr val="tx1"/>
                          </a:solidFill>
                        </a:rPr>
                        <a:t>Hvor afprøves?</a:t>
                      </a:r>
                    </a:p>
                    <a:p>
                      <a:pPr marL="171450" marR="0" lvl="0" indent="-1714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a-DK" sz="900" b="0" dirty="0" smtClean="0">
                          <a:solidFill>
                            <a:schemeClr val="tx1"/>
                          </a:solidFill>
                        </a:rPr>
                        <a:t>Hvornår afprøves?</a:t>
                      </a:r>
                    </a:p>
                    <a:p>
                      <a:pPr marL="171450" marR="0" lvl="0" indent="-1714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a-DK" sz="900" b="0" dirty="0" smtClean="0">
                          <a:solidFill>
                            <a:schemeClr val="tx1"/>
                          </a:solidFill>
                        </a:rPr>
                        <a:t>Hvordan</a:t>
                      </a:r>
                      <a:r>
                        <a:rPr lang="da-DK" sz="900" b="0" baseline="0" dirty="0" smtClean="0">
                          <a:solidFill>
                            <a:schemeClr val="tx1"/>
                          </a:solidFill>
                        </a:rPr>
                        <a:t> måles afprøvningen?</a:t>
                      </a:r>
                      <a:endParaRPr lang="da-DK" sz="9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1274140"/>
                  </a:ext>
                </a:extLst>
              </a:tr>
            </a:tbl>
          </a:graphicData>
        </a:graphic>
      </p:graphicFrame>
      <p:graphicFrame>
        <p:nvGraphicFramePr>
          <p:cNvPr id="16" name="Tabel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3156157"/>
              </p:ext>
            </p:extLst>
          </p:nvPr>
        </p:nvGraphicFramePr>
        <p:xfrm>
          <a:off x="287991" y="3695731"/>
          <a:ext cx="3915711" cy="1284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0790">
                  <a:extLst>
                    <a:ext uri="{9D8B030D-6E8A-4147-A177-3AD203B41FA5}">
                      <a16:colId xmlns:a16="http://schemas.microsoft.com/office/drawing/2014/main" val="2600585119"/>
                    </a:ext>
                  </a:extLst>
                </a:gridCol>
                <a:gridCol w="1994921">
                  <a:extLst>
                    <a:ext uri="{9D8B030D-6E8A-4147-A177-3AD203B41FA5}">
                      <a16:colId xmlns:a16="http://schemas.microsoft.com/office/drawing/2014/main" val="2920494795"/>
                    </a:ext>
                  </a:extLst>
                </a:gridCol>
              </a:tblGrid>
              <a:tr h="311710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b="1" dirty="0" smtClean="0">
                          <a:solidFill>
                            <a:schemeClr val="tx1"/>
                          </a:solidFill>
                        </a:rPr>
                        <a:t>Do</a:t>
                      </a:r>
                      <a:r>
                        <a:rPr lang="da-DK" sz="12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a-DK" sz="1200" b="1" dirty="0" smtClean="0">
                          <a:solidFill>
                            <a:schemeClr val="tx1"/>
                          </a:solidFill>
                        </a:rPr>
                        <a:t>– Udfør afprøvningen</a:t>
                      </a:r>
                      <a:endParaRPr lang="da-DK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7866684"/>
                  </a:ext>
                </a:extLst>
              </a:tr>
              <a:tr h="972310">
                <a:tc>
                  <a:txBody>
                    <a:bodyPr/>
                    <a:lstStyle/>
                    <a:p>
                      <a:pPr marL="171450" marR="0" lvl="0" indent="-1714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a-DK" sz="900" b="0" dirty="0" smtClean="0">
                          <a:solidFill>
                            <a:schemeClr val="tx1"/>
                          </a:solidFill>
                        </a:rPr>
                        <a:t>Kan det planlagte</a:t>
                      </a:r>
                      <a:r>
                        <a:rPr lang="da-DK" sz="900" b="0" baseline="0" dirty="0" smtClean="0">
                          <a:solidFill>
                            <a:schemeClr val="tx1"/>
                          </a:solidFill>
                        </a:rPr>
                        <a:t> gennemføres, og har det den forventede effekt?</a:t>
                      </a:r>
                    </a:p>
                    <a:p>
                      <a:pPr marL="171450" marR="0" lvl="0" indent="-1714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a-DK" sz="900" b="0" baseline="0" dirty="0" smtClean="0">
                          <a:solidFill>
                            <a:schemeClr val="tx1"/>
                          </a:solidFill>
                        </a:rPr>
                        <a:t>Beskriv hvad der skete under afprøvningen.</a:t>
                      </a:r>
                      <a:endParaRPr lang="da-DK" sz="9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1274140"/>
                  </a:ext>
                </a:extLst>
              </a:tr>
            </a:tbl>
          </a:graphicData>
        </a:graphic>
      </p:graphicFrame>
      <p:pic>
        <p:nvPicPr>
          <p:cNvPr id="12" name="Billede 37">
            <a:extLst>
              <a:ext uri="{FF2B5EF4-FFF2-40B4-BE49-F238E27FC236}">
                <a16:creationId xmlns:a16="http://schemas.microsoft.com/office/drawing/2014/main" id="{C7D20B53-CE42-AE93-CED2-50CA14FCA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294" y="112442"/>
            <a:ext cx="754812" cy="7548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400160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LKT farver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FCC04F"/>
      </a:accent1>
      <a:accent2>
        <a:srgbClr val="FDCC71"/>
      </a:accent2>
      <a:accent3>
        <a:srgbClr val="FED897"/>
      </a:accent3>
      <a:accent4>
        <a:srgbClr val="50AEC8"/>
      </a:accent4>
      <a:accent5>
        <a:srgbClr val="E2EFF5"/>
      </a:accent5>
      <a:accent6>
        <a:srgbClr val="4D4D4D"/>
      </a:accent6>
      <a:hlink>
        <a:srgbClr val="5F5F5F"/>
      </a:hlink>
      <a:folHlink>
        <a:srgbClr val="9191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æsentation1" id="{C443797A-2470-7246-B112-7D4FCEC13E3D}" vid="{CFF29414-56D2-1649-BF72-F55CE2D66595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E939CED9167F542B6AF85183D267D39" ma:contentTypeVersion="0" ma:contentTypeDescription="Opret et nyt dokument." ma:contentTypeScope="" ma:versionID="a3ae112f86cfa70e401498eb1a05898d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ab5f0ad968dfcf4f7054d9d3455de49b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C4D7B2A-81CC-41D1-AEBC-118FD8AAB801}"/>
</file>

<file path=customXml/itemProps2.xml><?xml version="1.0" encoding="utf-8"?>
<ds:datastoreItem xmlns:ds="http://schemas.openxmlformats.org/officeDocument/2006/customXml" ds:itemID="{1A87618D-7C3F-43BF-95D0-530F78886ED4}"/>
</file>

<file path=customXml/itemProps3.xml><?xml version="1.0" encoding="utf-8"?>
<ds:datastoreItem xmlns:ds="http://schemas.openxmlformats.org/officeDocument/2006/customXml" ds:itemID="{BFB41088-8A55-40D4-87D3-5C8FF4B6867A}"/>
</file>

<file path=docProps/app.xml><?xml version="1.0" encoding="utf-8"?>
<Properties xmlns="http://schemas.openxmlformats.org/officeDocument/2006/extended-properties" xmlns:vt="http://schemas.openxmlformats.org/officeDocument/2006/docPropsVTypes">
  <Template>LKT_powerpoint-skabelon_nov2022_kannt</Template>
  <TotalTime>222</TotalTime>
  <Words>182</Words>
  <Application>Microsoft Office PowerPoint</Application>
  <PresentationFormat>Skærmshow (16:9)</PresentationFormat>
  <Paragraphs>31</Paragraphs>
  <Slides>1</Slides>
  <Notes>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</vt:i4>
      </vt:variant>
    </vt:vector>
  </HeadingPairs>
  <TitlesOfParts>
    <vt:vector size="4" baseType="lpstr">
      <vt:lpstr>Arial</vt:lpstr>
      <vt:lpstr>Calibri</vt:lpstr>
      <vt:lpstr>Office-tema</vt:lpstr>
      <vt:lpstr>Plan - Do - Study - Act (PDSA)</vt:lpstr>
    </vt:vector>
  </TitlesOfParts>
  <Company>Region Syddanmark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Susanne Søndergaard</dc:creator>
  <cp:lastModifiedBy>Susanne Søndergaard</cp:lastModifiedBy>
  <cp:revision>48</cp:revision>
  <cp:lastPrinted>2024-10-09T12:47:25Z</cp:lastPrinted>
  <dcterms:created xsi:type="dcterms:W3CDTF">2024-09-25T07:35:04Z</dcterms:created>
  <dcterms:modified xsi:type="dcterms:W3CDTF">2024-10-23T13:57:48Z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0x010100DE939CED9167F542B6AF85183D267D39</vt:lpwstr>
  </property>
  <property fmtid="{D5CDD505-2E9C-101B-9397-08002B2CF9AE}" pid="3" name="Order">
    <vt:r8>37476800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TriggerFlowInfo">
    <vt:lpwstr/>
  </property>
  <property fmtid="{D5CDD505-2E9C-101B-9397-08002B2CF9AE}" pid="7" name="_SourceUrl">
    <vt:lpwstr/>
  </property>
  <property fmtid="{D5CDD505-2E9C-101B-9397-08002B2CF9AE}" pid="8" name="_SharedFileIndex">
    <vt:lpwstr/>
  </property>
  <property fmtid="{D5CDD505-2E9C-101B-9397-08002B2CF9AE}" pid="9" name="ComplianceAssetId">
    <vt:lpwstr/>
  </property>
  <property fmtid="{D5CDD505-2E9C-101B-9397-08002B2CF9AE}" pid="10" name="TemplateUrl">
    <vt:lpwstr/>
  </property>
  <property fmtid="{D5CDD505-2E9C-101B-9397-08002B2CF9AE}" pid="11" name="_ExtendedDescription">
    <vt:lpwstr/>
  </property>
</Properties>
</file>